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5" d="100"/>
          <a:sy n="125" d="100"/>
        </p:scale>
        <p:origin x="30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412948-840C-43EB-92A1-11F4E5B0A1A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28EFD-692E-4FC7-B00F-4F894FB4E09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2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12948-840C-43EB-92A1-11F4E5B0A1A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3979288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12948-840C-43EB-92A1-11F4E5B0A1A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122706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12948-840C-43EB-92A1-11F4E5B0A1A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225061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412948-840C-43EB-92A1-11F4E5B0A1A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28EFD-692E-4FC7-B00F-4F894FB4E09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72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412948-840C-43EB-92A1-11F4E5B0A1A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212785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412948-840C-43EB-92A1-11F4E5B0A1A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2595201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412948-840C-43EB-92A1-11F4E5B0A1A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358368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412948-840C-43EB-92A1-11F4E5B0A1AF}" type="datetimeFigureOut">
              <a:rPr lang="en-US" smtClean="0"/>
              <a:t>7/24/2023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367809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412948-840C-43EB-92A1-11F4E5B0A1AF}" type="datetimeFigureOut">
              <a:rPr lang="en-US" smtClean="0"/>
              <a:t>7/24/2023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628EFD-692E-4FC7-B00F-4F894FB4E09E}" type="slidenum">
              <a:rPr lang="en-US" smtClean="0"/>
              <a:t>‹#›</a:t>
            </a:fld>
            <a:endParaRPr lang="en-US"/>
          </a:p>
        </p:txBody>
      </p:sp>
    </p:spTree>
    <p:extLst>
      <p:ext uri="{BB962C8B-B14F-4D97-AF65-F5344CB8AC3E}">
        <p14:creationId xmlns:p14="http://schemas.microsoft.com/office/powerpoint/2010/main" val="279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412948-840C-43EB-92A1-11F4E5B0A1A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28EFD-692E-4FC7-B00F-4F894FB4E09E}" type="slidenum">
              <a:rPr lang="en-US" smtClean="0"/>
              <a:t>‹#›</a:t>
            </a:fld>
            <a:endParaRPr lang="en-US"/>
          </a:p>
        </p:txBody>
      </p:sp>
    </p:spTree>
    <p:extLst>
      <p:ext uri="{BB962C8B-B14F-4D97-AF65-F5344CB8AC3E}">
        <p14:creationId xmlns:p14="http://schemas.microsoft.com/office/powerpoint/2010/main" val="94410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B412948-840C-43EB-92A1-11F4E5B0A1AF}" type="datetimeFigureOut">
              <a:rPr lang="en-US" smtClean="0"/>
              <a:t>7/24/2023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628EFD-692E-4FC7-B00F-4F894FB4E09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589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9D9BF6-47A0-61FE-82A0-A05D3BE850AD}"/>
              </a:ext>
            </a:extLst>
          </p:cNvPr>
          <p:cNvPicPr>
            <a:picLocks noChangeAspect="1"/>
          </p:cNvPicPr>
          <p:nvPr/>
        </p:nvPicPr>
        <p:blipFill>
          <a:blip r:embed="rId2"/>
          <a:stretch>
            <a:fillRect/>
          </a:stretch>
        </p:blipFill>
        <p:spPr>
          <a:xfrm>
            <a:off x="0" y="1138702"/>
            <a:ext cx="4244708" cy="2568163"/>
          </a:xfrm>
          <a:prstGeom prst="rect">
            <a:avLst/>
          </a:prstGeom>
        </p:spPr>
      </p:pic>
      <p:pic>
        <p:nvPicPr>
          <p:cNvPr id="6" name="Picture 5">
            <a:extLst>
              <a:ext uri="{FF2B5EF4-FFF2-40B4-BE49-F238E27FC236}">
                <a16:creationId xmlns:a16="http://schemas.microsoft.com/office/drawing/2014/main" id="{4CBE8F29-F916-6284-96B6-BDFFD59936F1}"/>
              </a:ext>
            </a:extLst>
          </p:cNvPr>
          <p:cNvPicPr>
            <a:picLocks noChangeAspect="1"/>
          </p:cNvPicPr>
          <p:nvPr/>
        </p:nvPicPr>
        <p:blipFill>
          <a:blip r:embed="rId3"/>
          <a:stretch>
            <a:fillRect/>
          </a:stretch>
        </p:blipFill>
        <p:spPr>
          <a:xfrm>
            <a:off x="4244708" y="1062496"/>
            <a:ext cx="4252328" cy="2644369"/>
          </a:xfrm>
          <a:prstGeom prst="rect">
            <a:avLst/>
          </a:prstGeom>
        </p:spPr>
      </p:pic>
      <p:pic>
        <p:nvPicPr>
          <p:cNvPr id="8" name="Picture 7">
            <a:extLst>
              <a:ext uri="{FF2B5EF4-FFF2-40B4-BE49-F238E27FC236}">
                <a16:creationId xmlns:a16="http://schemas.microsoft.com/office/drawing/2014/main" id="{8D127C8D-90A0-A536-AA33-7F6CDB845E42}"/>
              </a:ext>
            </a:extLst>
          </p:cNvPr>
          <p:cNvPicPr>
            <a:picLocks noChangeAspect="1"/>
          </p:cNvPicPr>
          <p:nvPr/>
        </p:nvPicPr>
        <p:blipFill>
          <a:blip r:embed="rId4"/>
          <a:stretch>
            <a:fillRect/>
          </a:stretch>
        </p:blipFill>
        <p:spPr>
          <a:xfrm>
            <a:off x="26671" y="3676385"/>
            <a:ext cx="4278788" cy="2644368"/>
          </a:xfrm>
          <a:prstGeom prst="rect">
            <a:avLst/>
          </a:prstGeom>
        </p:spPr>
      </p:pic>
      <p:pic>
        <p:nvPicPr>
          <p:cNvPr id="14" name="Picture 13">
            <a:extLst>
              <a:ext uri="{FF2B5EF4-FFF2-40B4-BE49-F238E27FC236}">
                <a16:creationId xmlns:a16="http://schemas.microsoft.com/office/drawing/2014/main" id="{8109484D-D4DB-A4B0-0290-BC6E9E540FE9}"/>
              </a:ext>
            </a:extLst>
          </p:cNvPr>
          <p:cNvPicPr>
            <a:picLocks noChangeAspect="1"/>
          </p:cNvPicPr>
          <p:nvPr/>
        </p:nvPicPr>
        <p:blipFill>
          <a:blip r:embed="rId5"/>
          <a:stretch>
            <a:fillRect/>
          </a:stretch>
        </p:blipFill>
        <p:spPr>
          <a:xfrm>
            <a:off x="4244708" y="3676385"/>
            <a:ext cx="4176122" cy="2629128"/>
          </a:xfrm>
          <a:prstGeom prst="rect">
            <a:avLst/>
          </a:prstGeom>
        </p:spPr>
      </p:pic>
      <p:sp>
        <p:nvSpPr>
          <p:cNvPr id="15" name="TextBox 14">
            <a:extLst>
              <a:ext uri="{FF2B5EF4-FFF2-40B4-BE49-F238E27FC236}">
                <a16:creationId xmlns:a16="http://schemas.microsoft.com/office/drawing/2014/main" id="{BDDA368D-F521-73AE-8F66-771418457A23}"/>
              </a:ext>
            </a:extLst>
          </p:cNvPr>
          <p:cNvSpPr txBox="1"/>
          <p:nvPr/>
        </p:nvSpPr>
        <p:spPr>
          <a:xfrm>
            <a:off x="146987" y="217351"/>
            <a:ext cx="7954276" cy="523220"/>
          </a:xfrm>
          <a:prstGeom prst="rect">
            <a:avLst/>
          </a:prstGeom>
          <a:noFill/>
        </p:spPr>
        <p:txBody>
          <a:bodyPr wrap="square" rtlCol="0">
            <a:spAutoFit/>
          </a:bodyPr>
          <a:lstStyle/>
          <a:p>
            <a:r>
              <a:rPr lang="en-US" sz="2800" dirty="0"/>
              <a:t>Employed Intern Survey Spring 2023: Participant Data</a:t>
            </a:r>
          </a:p>
        </p:txBody>
      </p:sp>
      <p:sp>
        <p:nvSpPr>
          <p:cNvPr id="16" name="TextBox 15">
            <a:extLst>
              <a:ext uri="{FF2B5EF4-FFF2-40B4-BE49-F238E27FC236}">
                <a16:creationId xmlns:a16="http://schemas.microsoft.com/office/drawing/2014/main" id="{CC49A9CA-632B-538D-3ECD-F26002B88721}"/>
              </a:ext>
            </a:extLst>
          </p:cNvPr>
          <p:cNvSpPr txBox="1"/>
          <p:nvPr/>
        </p:nvSpPr>
        <p:spPr>
          <a:xfrm>
            <a:off x="8718885" y="674400"/>
            <a:ext cx="3221855" cy="5509200"/>
          </a:xfrm>
          <a:prstGeom prst="rect">
            <a:avLst/>
          </a:prstGeom>
          <a:noFill/>
        </p:spPr>
        <p:txBody>
          <a:bodyPr wrap="square" rtlCol="0">
            <a:spAutoFit/>
          </a:bodyPr>
          <a:lstStyle/>
          <a:p>
            <a:pPr marL="285750" indent="-285750">
              <a:buFont typeface="Arial" panose="020B0604020202020204" pitchFamily="34" charset="0"/>
              <a:buChar char="•"/>
            </a:pPr>
            <a:r>
              <a:rPr lang="en-US" sz="1600" dirty="0"/>
              <a:t>In total, the survey had 47 respondents.</a:t>
            </a:r>
          </a:p>
          <a:p>
            <a:pPr marL="285750" indent="-285750">
              <a:buFont typeface="Arial" panose="020B0604020202020204" pitchFamily="34" charset="0"/>
              <a:buChar char="•"/>
            </a:pPr>
            <a:r>
              <a:rPr lang="en-US" sz="1600" dirty="0"/>
              <a:t>Over half of the respondents indicated that they were employed as conditionally certified teachers.</a:t>
            </a:r>
          </a:p>
          <a:p>
            <a:pPr marL="285750" indent="-285750">
              <a:buFont typeface="Arial" panose="020B0604020202020204" pitchFamily="34" charset="0"/>
              <a:buChar char="•"/>
            </a:pPr>
            <a:r>
              <a:rPr lang="en-US" sz="1600" dirty="0"/>
              <a:t>68% of respondents worked in a public school, more than twice as many as those employed in private schools.</a:t>
            </a:r>
          </a:p>
          <a:p>
            <a:pPr marL="285750" indent="-285750">
              <a:buFont typeface="Arial" panose="020B0604020202020204" pitchFamily="34" charset="0"/>
              <a:buChar char="•"/>
            </a:pPr>
            <a:r>
              <a:rPr lang="en-US" sz="1600" dirty="0"/>
              <a:t>Roughly the same number of respondents taught elementary, middle, and high school students; approximately half as many taught early childhood education.</a:t>
            </a:r>
          </a:p>
          <a:p>
            <a:pPr marL="285750" indent="-285750">
              <a:buFont typeface="Arial" panose="020B0604020202020204" pitchFamily="34" charset="0"/>
              <a:buChar char="•"/>
            </a:pPr>
            <a:r>
              <a:rPr lang="en-US" sz="1600" dirty="0"/>
              <a:t>Two-thirds of respondents indicated that they worked outside of NDMU’s partnered school districts, with zero respondents present in Howard or Harford County.</a:t>
            </a:r>
          </a:p>
        </p:txBody>
      </p:sp>
    </p:spTree>
    <p:extLst>
      <p:ext uri="{BB962C8B-B14F-4D97-AF65-F5344CB8AC3E}">
        <p14:creationId xmlns:p14="http://schemas.microsoft.com/office/powerpoint/2010/main" val="114159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362F7AF-236D-626E-5CD2-50D1266FDFCF}"/>
              </a:ext>
            </a:extLst>
          </p:cNvPr>
          <p:cNvPicPr>
            <a:picLocks noChangeAspect="1"/>
          </p:cNvPicPr>
          <p:nvPr/>
        </p:nvPicPr>
        <p:blipFill>
          <a:blip r:embed="rId2"/>
          <a:stretch>
            <a:fillRect/>
          </a:stretch>
        </p:blipFill>
        <p:spPr>
          <a:xfrm>
            <a:off x="82393" y="723335"/>
            <a:ext cx="5832674" cy="3383076"/>
          </a:xfrm>
          <a:prstGeom prst="rect">
            <a:avLst/>
          </a:prstGeom>
        </p:spPr>
      </p:pic>
      <p:pic>
        <p:nvPicPr>
          <p:cNvPr id="21" name="Picture 20">
            <a:extLst>
              <a:ext uri="{FF2B5EF4-FFF2-40B4-BE49-F238E27FC236}">
                <a16:creationId xmlns:a16="http://schemas.microsoft.com/office/drawing/2014/main" id="{BB825825-C1CF-B54E-C8C8-9BC1322649CD}"/>
              </a:ext>
            </a:extLst>
          </p:cNvPr>
          <p:cNvPicPr>
            <a:picLocks noChangeAspect="1"/>
          </p:cNvPicPr>
          <p:nvPr/>
        </p:nvPicPr>
        <p:blipFill>
          <a:blip r:embed="rId3"/>
          <a:stretch>
            <a:fillRect/>
          </a:stretch>
        </p:blipFill>
        <p:spPr>
          <a:xfrm>
            <a:off x="5997460" y="701414"/>
            <a:ext cx="5997460" cy="4381880"/>
          </a:xfrm>
          <a:prstGeom prst="rect">
            <a:avLst/>
          </a:prstGeom>
        </p:spPr>
      </p:pic>
      <p:sp>
        <p:nvSpPr>
          <p:cNvPr id="22" name="TextBox 21">
            <a:extLst>
              <a:ext uri="{FF2B5EF4-FFF2-40B4-BE49-F238E27FC236}">
                <a16:creationId xmlns:a16="http://schemas.microsoft.com/office/drawing/2014/main" id="{57D03E75-D990-4865-315C-F1A2617D78E6}"/>
              </a:ext>
            </a:extLst>
          </p:cNvPr>
          <p:cNvSpPr txBox="1"/>
          <p:nvPr/>
        </p:nvSpPr>
        <p:spPr>
          <a:xfrm>
            <a:off x="98540" y="111720"/>
            <a:ext cx="10428051" cy="523220"/>
          </a:xfrm>
          <a:prstGeom prst="rect">
            <a:avLst/>
          </a:prstGeom>
          <a:noFill/>
        </p:spPr>
        <p:txBody>
          <a:bodyPr wrap="square" rtlCol="0">
            <a:spAutoFit/>
          </a:bodyPr>
          <a:lstStyle/>
          <a:p>
            <a:r>
              <a:rPr lang="en-US" sz="2800" dirty="0"/>
              <a:t>Employed Intern Survey Spring 2023: Overall Intern Preparedness</a:t>
            </a:r>
          </a:p>
        </p:txBody>
      </p:sp>
      <p:sp>
        <p:nvSpPr>
          <p:cNvPr id="24" name="TextBox 23">
            <a:extLst>
              <a:ext uri="{FF2B5EF4-FFF2-40B4-BE49-F238E27FC236}">
                <a16:creationId xmlns:a16="http://schemas.microsoft.com/office/drawing/2014/main" id="{A0F7216A-D6E1-BA1B-D904-9DE2681C390D}"/>
              </a:ext>
            </a:extLst>
          </p:cNvPr>
          <p:cNvSpPr txBox="1"/>
          <p:nvPr/>
        </p:nvSpPr>
        <p:spPr>
          <a:xfrm>
            <a:off x="34267" y="4194806"/>
            <a:ext cx="5997460" cy="1815882"/>
          </a:xfrm>
          <a:prstGeom prst="rect">
            <a:avLst/>
          </a:prstGeom>
          <a:noFill/>
        </p:spPr>
        <p:txBody>
          <a:bodyPr wrap="square" rtlCol="0">
            <a:spAutoFit/>
          </a:bodyPr>
          <a:lstStyle/>
          <a:p>
            <a:r>
              <a:rPr lang="en-US" sz="1600" dirty="0"/>
              <a:t>90% of respondents on average indicated that they felt at least prepared to accomplish positive goals in their classroom, with nearly two-thirds feeling well-prepared and only 1% feeling unprepared. Respondents felt the most prepared for creating a respectful environment that supports learning for all students and the least prepared for knowing how to implement a broad range of assessments to assess student progress.</a:t>
            </a:r>
          </a:p>
        </p:txBody>
      </p:sp>
      <p:sp>
        <p:nvSpPr>
          <p:cNvPr id="25" name="TextBox 24">
            <a:extLst>
              <a:ext uri="{FF2B5EF4-FFF2-40B4-BE49-F238E27FC236}">
                <a16:creationId xmlns:a16="http://schemas.microsoft.com/office/drawing/2014/main" id="{334DE08C-C4FF-49BE-E03B-D66979F50EC8}"/>
              </a:ext>
            </a:extLst>
          </p:cNvPr>
          <p:cNvSpPr txBox="1"/>
          <p:nvPr/>
        </p:nvSpPr>
        <p:spPr>
          <a:xfrm>
            <a:off x="5915067" y="5083294"/>
            <a:ext cx="6435172" cy="1323439"/>
          </a:xfrm>
          <a:prstGeom prst="rect">
            <a:avLst/>
          </a:prstGeom>
          <a:noFill/>
        </p:spPr>
        <p:txBody>
          <a:bodyPr wrap="square" rtlCol="0">
            <a:spAutoFit/>
          </a:bodyPr>
          <a:lstStyle/>
          <a:p>
            <a:r>
              <a:rPr lang="en-US" sz="1600" dirty="0"/>
              <a:t>76% of respondents on average felt that they were very effective in the classroom, with 99% feeling at least somewhat effective. Respondents felt most effective at having positive relationships with students, parents, and colleagues, and least effective at varying assessment strategies and planning a unit of study.</a:t>
            </a:r>
          </a:p>
        </p:txBody>
      </p:sp>
    </p:spTree>
    <p:extLst>
      <p:ext uri="{BB962C8B-B14F-4D97-AF65-F5344CB8AC3E}">
        <p14:creationId xmlns:p14="http://schemas.microsoft.com/office/powerpoint/2010/main" val="2984684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EC8BB3-984A-6A2A-472F-93F31181D74F}"/>
              </a:ext>
            </a:extLst>
          </p:cNvPr>
          <p:cNvSpPr txBox="1"/>
          <p:nvPr/>
        </p:nvSpPr>
        <p:spPr>
          <a:xfrm>
            <a:off x="80210" y="88232"/>
            <a:ext cx="11133221" cy="523220"/>
          </a:xfrm>
          <a:prstGeom prst="rect">
            <a:avLst/>
          </a:prstGeom>
          <a:noFill/>
        </p:spPr>
        <p:txBody>
          <a:bodyPr wrap="square" rtlCol="0">
            <a:spAutoFit/>
          </a:bodyPr>
          <a:lstStyle/>
          <a:p>
            <a:r>
              <a:rPr lang="en-US" sz="2800" dirty="0"/>
              <a:t>Employed Intern Survey Spring 2023: Average Preparedness by Ages Taught</a:t>
            </a:r>
          </a:p>
        </p:txBody>
      </p:sp>
      <p:pic>
        <p:nvPicPr>
          <p:cNvPr id="14" name="Picture 13">
            <a:extLst>
              <a:ext uri="{FF2B5EF4-FFF2-40B4-BE49-F238E27FC236}">
                <a16:creationId xmlns:a16="http://schemas.microsoft.com/office/drawing/2014/main" id="{71FD4D15-7CAC-6AE1-A2D3-D14094580F79}"/>
              </a:ext>
            </a:extLst>
          </p:cNvPr>
          <p:cNvPicPr>
            <a:picLocks noChangeAspect="1"/>
          </p:cNvPicPr>
          <p:nvPr/>
        </p:nvPicPr>
        <p:blipFill>
          <a:blip r:embed="rId2"/>
          <a:stretch>
            <a:fillRect/>
          </a:stretch>
        </p:blipFill>
        <p:spPr>
          <a:xfrm>
            <a:off x="145061" y="723067"/>
            <a:ext cx="6858854" cy="2667022"/>
          </a:xfrm>
          <a:prstGeom prst="rect">
            <a:avLst/>
          </a:prstGeom>
        </p:spPr>
      </p:pic>
      <p:pic>
        <p:nvPicPr>
          <p:cNvPr id="20" name="Picture 19">
            <a:extLst>
              <a:ext uri="{FF2B5EF4-FFF2-40B4-BE49-F238E27FC236}">
                <a16:creationId xmlns:a16="http://schemas.microsoft.com/office/drawing/2014/main" id="{8FF69257-347D-530F-72D7-5F6651C96AD2}"/>
              </a:ext>
            </a:extLst>
          </p:cNvPr>
          <p:cNvPicPr>
            <a:picLocks noChangeAspect="1"/>
          </p:cNvPicPr>
          <p:nvPr/>
        </p:nvPicPr>
        <p:blipFill>
          <a:blip r:embed="rId3"/>
          <a:stretch>
            <a:fillRect/>
          </a:stretch>
        </p:blipFill>
        <p:spPr>
          <a:xfrm>
            <a:off x="0" y="3501705"/>
            <a:ext cx="6858854" cy="2756397"/>
          </a:xfrm>
          <a:prstGeom prst="rect">
            <a:avLst/>
          </a:prstGeom>
        </p:spPr>
      </p:pic>
      <p:sp>
        <p:nvSpPr>
          <p:cNvPr id="21" name="TextBox 20">
            <a:extLst>
              <a:ext uri="{FF2B5EF4-FFF2-40B4-BE49-F238E27FC236}">
                <a16:creationId xmlns:a16="http://schemas.microsoft.com/office/drawing/2014/main" id="{620BA972-ADA7-C32E-B29A-98719A8F37EB}"/>
              </a:ext>
            </a:extLst>
          </p:cNvPr>
          <p:cNvSpPr txBox="1"/>
          <p:nvPr/>
        </p:nvSpPr>
        <p:spPr>
          <a:xfrm>
            <a:off x="7412477" y="846306"/>
            <a:ext cx="4163438"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t>Respondents teaching in early childhood education felt significantly less prepared than those teaching in other age groups, while those teaching in high school scored well above the average.</a:t>
            </a:r>
          </a:p>
          <a:p>
            <a:pPr marL="285750" indent="-285750">
              <a:buFont typeface="Arial" panose="020B0604020202020204" pitchFamily="34" charset="0"/>
              <a:buChar char="•"/>
            </a:pPr>
            <a:r>
              <a:rPr lang="en-US" sz="1600" dirty="0"/>
              <a:t>Elementary, middle, and high school respondents’ areas of most and least preparedness lined up with the overall average, while early childhood education respondents instead felt the least prepared for knowing the required content and knowing how to teach the required content.</a:t>
            </a:r>
          </a:p>
          <a:p>
            <a:pPr marL="285750" indent="-285750">
              <a:buFont typeface="Arial" panose="020B0604020202020204" pitchFamily="34" charset="0"/>
              <a:buChar char="•"/>
            </a:pPr>
            <a:r>
              <a:rPr lang="en-US" sz="1600" dirty="0"/>
              <a:t>Those teaching in early childhood education also perceived themselves as less effective on average than any other group, while high school respondents once again scored higher than average for effectiveness.</a:t>
            </a:r>
          </a:p>
          <a:p>
            <a:pPr marL="285750" indent="-285750">
              <a:buFont typeface="Arial" panose="020B0604020202020204" pitchFamily="34" charset="0"/>
              <a:buChar char="•"/>
            </a:pPr>
            <a:r>
              <a:rPr lang="en-US" sz="1600" dirty="0"/>
              <a:t>The areas of most and least effectiveness for each age group taught mirrored the overall average for all four groups.</a:t>
            </a:r>
          </a:p>
        </p:txBody>
      </p:sp>
    </p:spTree>
    <p:extLst>
      <p:ext uri="{BB962C8B-B14F-4D97-AF65-F5344CB8AC3E}">
        <p14:creationId xmlns:p14="http://schemas.microsoft.com/office/powerpoint/2010/main" val="17147033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341</TotalTime>
  <Words>375</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Retrospect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Spero</dc:creator>
  <cp:lastModifiedBy>Noor, Farhana</cp:lastModifiedBy>
  <cp:revision>2</cp:revision>
  <dcterms:created xsi:type="dcterms:W3CDTF">2023-06-27T13:15:18Z</dcterms:created>
  <dcterms:modified xsi:type="dcterms:W3CDTF">2023-07-24T14:37:53Z</dcterms:modified>
</cp:coreProperties>
</file>