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0" r:id="rId5"/>
  </p:sldMasterIdLst>
  <p:notesMasterIdLst>
    <p:notesMasterId r:id="rId15"/>
  </p:notesMasterIdLst>
  <p:sldIdLst>
    <p:sldId id="256"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autoAdjust="0"/>
    <p:restoredTop sz="94605" autoAdjust="0"/>
  </p:normalViewPr>
  <p:slideViewPr>
    <p:cSldViewPr showGuides="1">
      <p:cViewPr>
        <p:scale>
          <a:sx n="50" d="100"/>
          <a:sy n="50" d="100"/>
        </p:scale>
        <p:origin x="120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407CD-49C6-434B-8E08-9803E94A08DC}" type="datetimeFigureOut">
              <a:rPr lang="en-US" smtClean="0"/>
              <a:pPr/>
              <a:t>11/9/2017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AA123-4992-4A4B-B65B-F7CBAC14B1F5}" type="slidenum">
              <a:rPr lang="en-US" smtClean="0"/>
              <a:pPr/>
              <a:t>‹#›</a:t>
            </a:fld>
            <a:endParaRPr lang="en-US" dirty="0"/>
          </a:p>
        </p:txBody>
      </p:sp>
    </p:spTree>
    <p:extLst>
      <p:ext uri="{BB962C8B-B14F-4D97-AF65-F5344CB8AC3E}">
        <p14:creationId xmlns:p14="http://schemas.microsoft.com/office/powerpoint/2010/main" val="654458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152400" y="6019800"/>
            <a:ext cx="6477000" cy="381000"/>
          </a:xfrm>
          <a:prstGeom prst="rect">
            <a:avLst/>
          </a:prstGeom>
        </p:spPr>
        <p:txBody>
          <a:bodyPr lIns="91440" anchor="ctr"/>
          <a:lstStyle>
            <a:lvl1pPr>
              <a:spcBef>
                <a:spcPts val="0"/>
              </a:spcBef>
              <a:defRPr>
                <a:solidFill>
                  <a:schemeClr val="bg2"/>
                </a:solidFill>
              </a:defRPr>
            </a:lvl1pPr>
          </a:lstStyle>
          <a:p>
            <a:pPr lvl="0"/>
            <a:r>
              <a:rPr lang="en-US" smtClean="0"/>
              <a:t>Click to edit Master text styles</a:t>
            </a:r>
          </a:p>
        </p:txBody>
      </p:sp>
      <p:sp>
        <p:nvSpPr>
          <p:cNvPr id="6" name="Text Placeholder 5"/>
          <p:cNvSpPr>
            <a:spLocks noGrp="1"/>
          </p:cNvSpPr>
          <p:nvPr>
            <p:ph type="body" sz="quarter" idx="11" hasCustomPrompt="1"/>
          </p:nvPr>
        </p:nvSpPr>
        <p:spPr>
          <a:xfrm>
            <a:off x="7086600" y="6038272"/>
            <a:ext cx="1905000" cy="384048"/>
          </a:xfrm>
          <a:prstGeom prst="rect">
            <a:avLst/>
          </a:prstGeom>
        </p:spPr>
        <p:txBody>
          <a:bodyPr rIns="91440" anchor="ctr"/>
          <a:lstStyle>
            <a:lvl1pPr algn="r">
              <a:spcBef>
                <a:spcPts val="0"/>
              </a:spcBef>
              <a:defRPr sz="1400" b="0"/>
            </a:lvl1pPr>
          </a:lstStyle>
          <a:p>
            <a:pPr lvl="0"/>
            <a:r>
              <a:rPr lang="en-US" dirty="0" smtClean="0"/>
              <a:t>Insert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6" name="Content Placeholder 5"/>
          <p:cNvSpPr>
            <a:spLocks noGrp="1"/>
          </p:cNvSpPr>
          <p:nvPr>
            <p:ph sz="quarter" idx="12"/>
          </p:nvPr>
        </p:nvSpPr>
        <p:spPr>
          <a:xfrm>
            <a:off x="307848" y="1828800"/>
            <a:ext cx="8613648" cy="4297680"/>
          </a:xfrm>
        </p:spPr>
        <p:txBody>
          <a:bodyPr/>
          <a:lstStyle>
            <a:lvl1pPr marL="463550" indent="-231775">
              <a:defRPr sz="2000"/>
            </a:lvl1pPr>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04800" y="914400"/>
            <a:ext cx="8613648" cy="304800"/>
          </a:xfrm>
        </p:spPr>
        <p:txBody>
          <a:bodyPr>
            <a:noAutofit/>
          </a:bodyPr>
          <a:lstStyle>
            <a:lvl1pPr marL="0" indent="0" algn="l">
              <a:buNone/>
              <a:defRPr sz="1400" b="1" i="1" baseline="0">
                <a:solidFill>
                  <a:schemeClr val="tx2"/>
                </a:solidFill>
                <a:latin typeface="Arial" pitchFamily="34" charset="0"/>
                <a:cs typeface="Arial" pitchFamily="34" charset="0"/>
              </a:defRPr>
            </a:lvl1pPr>
          </a:lstStyle>
          <a:p>
            <a:pPr lvl="0"/>
            <a:r>
              <a:rPr lang="en-US" dirty="0" smtClean="0"/>
              <a:t>Click to enter subtitle (if needed)</a:t>
            </a:r>
            <a:endParaRPr lang="en-US" dirty="0"/>
          </a:p>
        </p:txBody>
      </p:sp>
      <p:sp>
        <p:nvSpPr>
          <p:cNvPr id="9" name="Text Placeholder 8"/>
          <p:cNvSpPr>
            <a:spLocks noGrp="1"/>
          </p:cNvSpPr>
          <p:nvPr>
            <p:ph type="body" sz="quarter" idx="14"/>
          </p:nvPr>
        </p:nvSpPr>
        <p:spPr>
          <a:xfrm>
            <a:off x="304800" y="1447800"/>
            <a:ext cx="8613648" cy="381000"/>
          </a:xfrm>
        </p:spPr>
        <p:txBody>
          <a:bodyPr>
            <a:noAutofit/>
          </a:bodyPr>
          <a:lstStyle>
            <a:lvl1pPr marL="0" indent="0">
              <a:buNone/>
              <a:defRPr sz="2200"/>
            </a:lvl1pPr>
          </a:lstStyle>
          <a:p>
            <a:pPr lvl="0"/>
            <a:r>
              <a:rPr lang="en-US" dirty="0" smtClean="0"/>
              <a:t>Click to edit Master text styles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6" name="Content Placeholder 5"/>
          <p:cNvSpPr>
            <a:spLocks noGrp="1"/>
          </p:cNvSpPr>
          <p:nvPr>
            <p:ph sz="quarter" idx="12"/>
          </p:nvPr>
        </p:nvSpPr>
        <p:spPr>
          <a:xfrm>
            <a:off x="303342" y="1828800"/>
            <a:ext cx="4191000" cy="4297680"/>
          </a:xfrm>
        </p:spPr>
        <p:txBody>
          <a:bodyPr/>
          <a:lstStyle>
            <a:lvl1pPr marL="463550" indent="-231775">
              <a:defRPr sz="2000"/>
            </a:lvl1pPr>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04800" y="914400"/>
            <a:ext cx="8613648" cy="301752"/>
          </a:xfrm>
        </p:spPr>
        <p:txBody>
          <a:bodyPr>
            <a:noAutofit/>
          </a:bodyPr>
          <a:lstStyle>
            <a:lvl1pPr marL="0" indent="0" algn="l">
              <a:buNone/>
              <a:defRPr sz="1400" b="1" i="1" baseline="0">
                <a:solidFill>
                  <a:schemeClr val="tx2"/>
                </a:solidFill>
                <a:latin typeface="Arial" pitchFamily="34" charset="0"/>
                <a:cs typeface="Arial" pitchFamily="34" charset="0"/>
              </a:defRPr>
            </a:lvl1pPr>
          </a:lstStyle>
          <a:p>
            <a:pPr lvl="0"/>
            <a:r>
              <a:rPr lang="en-US" dirty="0" smtClean="0"/>
              <a:t>Click to enter subtitle (if needed)</a:t>
            </a:r>
            <a:endParaRPr lang="en-US" dirty="0"/>
          </a:p>
        </p:txBody>
      </p:sp>
      <p:sp>
        <p:nvSpPr>
          <p:cNvPr id="9" name="Text Placeholder 8"/>
          <p:cNvSpPr>
            <a:spLocks noGrp="1"/>
          </p:cNvSpPr>
          <p:nvPr>
            <p:ph type="body" sz="quarter" idx="14"/>
          </p:nvPr>
        </p:nvSpPr>
        <p:spPr>
          <a:xfrm>
            <a:off x="303342" y="1447800"/>
            <a:ext cx="4192458" cy="381000"/>
          </a:xfrm>
        </p:spPr>
        <p:txBody>
          <a:bodyPr>
            <a:noAutofit/>
          </a:bodyPr>
          <a:lstStyle>
            <a:lvl1pPr marL="0" indent="0">
              <a:buNone/>
              <a:defRPr sz="2200"/>
            </a:lvl1pPr>
          </a:lstStyle>
          <a:p>
            <a:pPr lvl="0"/>
            <a:r>
              <a:rPr lang="en-US" dirty="0" smtClean="0"/>
              <a:t>Click to edit Master text styles</a:t>
            </a:r>
            <a:endParaRPr lang="en-US" dirty="0"/>
          </a:p>
        </p:txBody>
      </p:sp>
      <p:sp>
        <p:nvSpPr>
          <p:cNvPr id="8" name="Content Placeholder 5"/>
          <p:cNvSpPr>
            <a:spLocks noGrp="1"/>
          </p:cNvSpPr>
          <p:nvPr>
            <p:ph sz="quarter" idx="15"/>
          </p:nvPr>
        </p:nvSpPr>
        <p:spPr>
          <a:xfrm>
            <a:off x="4722942" y="1828800"/>
            <a:ext cx="4191000" cy="4297680"/>
          </a:xfrm>
        </p:spPr>
        <p:txBody>
          <a:bodyPr/>
          <a:lstStyle>
            <a:lvl1pPr marL="463550" indent="-231775">
              <a:defRPr sz="2000"/>
            </a:lvl1pPr>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6"/>
          </p:nvPr>
        </p:nvSpPr>
        <p:spPr>
          <a:xfrm>
            <a:off x="4722942" y="1447800"/>
            <a:ext cx="4192458" cy="381000"/>
          </a:xfrm>
        </p:spPr>
        <p:txBody>
          <a:bodyPr>
            <a:noAutofit/>
          </a:bodyPr>
          <a:lstStyle>
            <a:lvl1pPr marL="0" indent="0">
              <a:buNone/>
              <a:defRPr sz="2200"/>
            </a:lvl1pPr>
          </a:lstStyle>
          <a:p>
            <a:pPr lvl="0"/>
            <a:r>
              <a:rPr lang="en-US" dirty="0" smtClean="0"/>
              <a:t>Click to edit Master text styles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5"/>
          <p:cNvPicPr>
            <a:picLocks noChangeAspect="1"/>
          </p:cNvPicPr>
          <p:nvPr/>
        </p:nvPicPr>
        <p:blipFill>
          <a:blip r:embed="rId3" cstate="print"/>
          <a:srcRect t="95675"/>
          <a:stretch>
            <a:fillRect/>
          </a:stretch>
        </p:blipFill>
        <p:spPr bwMode="auto">
          <a:xfrm>
            <a:off x="0" y="6553200"/>
            <a:ext cx="9144000" cy="296592"/>
          </a:xfrm>
          <a:prstGeom prst="rect">
            <a:avLst/>
          </a:prstGeom>
          <a:noFill/>
          <a:ln w="9525">
            <a:noFill/>
            <a:miter lim="800000"/>
            <a:headEnd/>
            <a:tailEnd/>
          </a:ln>
        </p:spPr>
      </p:pic>
      <p:sp>
        <p:nvSpPr>
          <p:cNvPr id="2" name="Title Placeholder 1"/>
          <p:cNvSpPr>
            <a:spLocks noGrp="1"/>
          </p:cNvSpPr>
          <p:nvPr>
            <p:ph type="title"/>
          </p:nvPr>
        </p:nvSpPr>
        <p:spPr>
          <a:xfrm>
            <a:off x="152400" y="5257800"/>
            <a:ext cx="88392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5" name="Picture 4" descr="Powerpoint.jpg"/>
          <p:cNvPicPr>
            <a:picLocks noChangeAspect="1"/>
          </p:cNvPicPr>
          <p:nvPr userDrawn="1"/>
        </p:nvPicPr>
        <p:blipFill>
          <a:blip r:embed="rId4" cstate="print"/>
          <a:srcRect b="24444"/>
          <a:stretch>
            <a:fillRect/>
          </a:stretch>
        </p:blipFill>
        <p:spPr>
          <a:xfrm>
            <a:off x="0" y="0"/>
            <a:ext cx="9144000" cy="51816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l" defTabSz="914400" rtl="0" eaLnBrk="1" latinLnBrk="0" hangingPunct="1">
        <a:spcBef>
          <a:spcPct val="0"/>
        </a:spcBef>
        <a:buNone/>
        <a:defRPr sz="2800" b="1" kern="1200">
          <a:solidFill>
            <a:schemeClr val="accent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1800" b="1"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533400"/>
            <a:ext cx="8610600" cy="457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828800"/>
            <a:ext cx="8613648"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5" descr="powerpoint_template.jpg"/>
          <p:cNvPicPr>
            <a:picLocks noChangeAspect="1"/>
          </p:cNvPicPr>
          <p:nvPr/>
        </p:nvPicPr>
        <p:blipFill>
          <a:blip r:embed="rId4" cstate="print"/>
          <a:srcRect b="93107"/>
          <a:stretch>
            <a:fillRect/>
          </a:stretch>
        </p:blipFill>
        <p:spPr bwMode="auto">
          <a:xfrm>
            <a:off x="0" y="0"/>
            <a:ext cx="9144000" cy="472745"/>
          </a:xfrm>
          <a:prstGeom prst="rect">
            <a:avLst/>
          </a:prstGeom>
          <a:noFill/>
          <a:ln w="9525">
            <a:noFill/>
            <a:miter lim="800000"/>
            <a:headEnd/>
            <a:tailEnd/>
          </a:ln>
        </p:spPr>
      </p:pic>
      <p:pic>
        <p:nvPicPr>
          <p:cNvPr id="11" name="Picture 7" descr="RCM&amp;D logo_Construction_KO-539_Custom.jpg"/>
          <p:cNvPicPr>
            <a:picLocks noChangeAspect="1"/>
          </p:cNvPicPr>
          <p:nvPr/>
        </p:nvPicPr>
        <p:blipFill>
          <a:blip r:embed="rId5" cstate="print">
            <a:clrChange>
              <a:clrFrom>
                <a:srgbClr val="002044"/>
              </a:clrFrom>
              <a:clrTo>
                <a:srgbClr val="002044">
                  <a:alpha val="0"/>
                </a:srgbClr>
              </a:clrTo>
            </a:clrChange>
          </a:blip>
          <a:srcRect l="6209" t="10757" r="5690" b="28395"/>
          <a:stretch>
            <a:fillRect/>
          </a:stretch>
        </p:blipFill>
        <p:spPr bwMode="auto">
          <a:xfrm>
            <a:off x="211138" y="25400"/>
            <a:ext cx="998537" cy="404813"/>
          </a:xfrm>
          <a:prstGeom prst="rect">
            <a:avLst/>
          </a:prstGeom>
          <a:noFill/>
          <a:ln w="9525">
            <a:noFill/>
            <a:miter lim="800000"/>
            <a:headEnd/>
            <a:tailEnd/>
          </a:ln>
        </p:spPr>
      </p:pic>
      <p:pic>
        <p:nvPicPr>
          <p:cNvPr id="12" name="Picture 5" descr="powerpoint_template.jpg"/>
          <p:cNvPicPr>
            <a:picLocks noChangeAspect="1"/>
          </p:cNvPicPr>
          <p:nvPr/>
        </p:nvPicPr>
        <p:blipFill>
          <a:blip r:embed="rId4" cstate="print"/>
          <a:srcRect t="96092"/>
          <a:stretch>
            <a:fillRect/>
          </a:stretch>
        </p:blipFill>
        <p:spPr bwMode="auto">
          <a:xfrm>
            <a:off x="3538" y="6593516"/>
            <a:ext cx="9144000" cy="268022"/>
          </a:xfrm>
          <a:prstGeom prst="rect">
            <a:avLst/>
          </a:prstGeom>
          <a:noFill/>
          <a:ln w="9525">
            <a:noFill/>
            <a:miter lim="800000"/>
            <a:headEnd/>
            <a:tailEnd/>
          </a:ln>
        </p:spPr>
      </p:pic>
      <p:sp>
        <p:nvSpPr>
          <p:cNvPr id="9" name="TextBox 8"/>
          <p:cNvSpPr txBox="1"/>
          <p:nvPr/>
        </p:nvSpPr>
        <p:spPr>
          <a:xfrm>
            <a:off x="228600" y="6430820"/>
            <a:ext cx="266700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bg2"/>
                </a:solidFill>
              </a:rPr>
              <a:t>© 2014 RCM&amp;D. All Rights Reserved.</a:t>
            </a:r>
          </a:p>
          <a:p>
            <a:endParaRPr lang="en-US" sz="800" b="1" dirty="0">
              <a:solidFill>
                <a:schemeClr val="bg2"/>
              </a:solidFill>
            </a:endParaRPr>
          </a:p>
        </p:txBody>
      </p:sp>
      <p:sp>
        <p:nvSpPr>
          <p:cNvPr id="17" name="Slide Number Placeholder 13"/>
          <p:cNvSpPr txBox="1">
            <a:spLocks/>
          </p:cNvSpPr>
          <p:nvPr/>
        </p:nvSpPr>
        <p:spPr>
          <a:xfrm>
            <a:off x="8458200" y="6340475"/>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E8BCFE-E107-4A97-BB3A-970C51352D80}" type="slidenum">
              <a:rPr kumimoji="0" lang="en-US" sz="10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Lst>
  <p:hf hdr="0" ftr="0" dt="0"/>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463550" indent="-231775" algn="l" defTabSz="914400" rtl="0" eaLnBrk="1" latinLnBrk="0" hangingPunct="1">
        <a:spcBef>
          <a:spcPts val="0"/>
        </a:spcBef>
        <a:spcAft>
          <a:spcPts val="600"/>
        </a:spcAft>
        <a:buFont typeface="Wingdings" pitchFamily="2" charset="2"/>
        <a:buChar char="§"/>
        <a:defRPr sz="2000" kern="1200">
          <a:solidFill>
            <a:schemeClr val="tx1"/>
          </a:solidFill>
          <a:latin typeface="+mn-lt"/>
          <a:ea typeface="+mn-ea"/>
          <a:cs typeface="+mn-cs"/>
        </a:defRPr>
      </a:lvl1pPr>
      <a:lvl2pPr marL="914400" indent="-230188"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2pPr>
      <a:lvl3pPr marL="1374775" indent="-2286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3pPr>
      <a:lvl4pPr marL="1830388" indent="-228600" algn="l" defTabSz="914400" rtl="0" eaLnBrk="1" latinLnBrk="0" hangingPunct="1">
        <a:spcBef>
          <a:spcPts val="0"/>
        </a:spcBef>
        <a:spcAft>
          <a:spcPts val="600"/>
        </a:spcAft>
        <a:buFont typeface="Courier New" pitchFamily="49" charset="0"/>
        <a:buChar char="o"/>
        <a:defRPr sz="1400" kern="1200">
          <a:solidFill>
            <a:schemeClr val="tx1"/>
          </a:solidFill>
          <a:latin typeface="+mn-lt"/>
          <a:ea typeface="+mn-ea"/>
          <a:cs typeface="+mn-cs"/>
        </a:defRPr>
      </a:lvl4pPr>
      <a:lvl5pPr marL="2289175" indent="-2286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firststuden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irststuden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hcsr.com/" TargetMode="External"/><Relationship Id="rId2" Type="http://schemas.openxmlformats.org/officeDocument/2006/relationships/hyperlink" Target="http://www.firststudent.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mbers.healthadvocate.com/Secure/Default.aspx" TargetMode="External"/><Relationship Id="rId2" Type="http://schemas.openxmlformats.org/officeDocument/2006/relationships/hyperlink" Target="mailto:answers@HealthAdvocate.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firststudent.com/cms/files/Tab6_2a_SR15_UHC_Global_Program_Guide_ID162882.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Notre.Dame@rcmd.com" TargetMode="External"/><Relationship Id="rId2" Type="http://schemas.openxmlformats.org/officeDocument/2006/relationships/hyperlink" Target="http://www.firststudent.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5410200"/>
            <a:ext cx="8839200" cy="609600"/>
          </a:xfrm>
        </p:spPr>
        <p:txBody>
          <a:bodyPr>
            <a:normAutofit fontScale="90000"/>
          </a:bodyPr>
          <a:lstStyle/>
          <a:p>
            <a:pPr algn="ctr"/>
            <a:r>
              <a:rPr lang="en-US" dirty="0" smtClean="0">
                <a:solidFill>
                  <a:srgbClr val="002B54"/>
                </a:solidFill>
              </a:rPr>
              <a:t>Notre Dame of Maryland University</a:t>
            </a:r>
            <a:r>
              <a:rPr lang="en-US" dirty="0" smtClean="0">
                <a:solidFill>
                  <a:srgbClr val="002B54"/>
                </a:solidFill>
              </a:rPr>
              <a:t/>
            </a:r>
            <a:br>
              <a:rPr lang="en-US" dirty="0" smtClean="0">
                <a:solidFill>
                  <a:srgbClr val="002B54"/>
                </a:solidFill>
              </a:rPr>
            </a:br>
            <a:r>
              <a:rPr lang="en-US" dirty="0" smtClean="0">
                <a:solidFill>
                  <a:srgbClr val="002B54"/>
                </a:solidFill>
              </a:rPr>
              <a:t> 2017-2018</a:t>
            </a:r>
            <a:br>
              <a:rPr lang="en-US" dirty="0" smtClean="0">
                <a:solidFill>
                  <a:srgbClr val="002B54"/>
                </a:solidFill>
              </a:rPr>
            </a:br>
            <a:r>
              <a:rPr lang="en-US" dirty="0" smtClean="0">
                <a:solidFill>
                  <a:srgbClr val="002B54"/>
                </a:solidFill>
              </a:rPr>
              <a:t>Student Health Insurance Plan </a:t>
            </a:r>
            <a:endParaRPr lang="en-US" dirty="0">
              <a:solidFill>
                <a:srgbClr val="002B54"/>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Highlights of Coverage</a:t>
            </a:r>
            <a:endParaRPr lang="en-US" u="sng" dirty="0">
              <a:solidFill>
                <a:srgbClr val="8DB632"/>
              </a:solidFill>
            </a:endParaRPr>
          </a:p>
        </p:txBody>
      </p:sp>
      <p:sp>
        <p:nvSpPr>
          <p:cNvPr id="5" name="Text Placeholder 4"/>
          <p:cNvSpPr>
            <a:spLocks noGrp="1"/>
          </p:cNvSpPr>
          <p:nvPr>
            <p:ph type="body" sz="quarter" idx="13"/>
          </p:nvPr>
        </p:nvSpPr>
        <p:spPr/>
        <p:txBody>
          <a:bodyPr/>
          <a:lstStyle/>
          <a:p>
            <a:r>
              <a:rPr lang="en-US" sz="1800" dirty="0" smtClean="0">
                <a:solidFill>
                  <a:srgbClr val="8DB632"/>
                </a:solidFill>
              </a:rPr>
              <a:t>No Overall Maximum Dollar Limit (Per Insured Person, Per Policy Year)</a:t>
            </a:r>
          </a:p>
          <a:p>
            <a:endParaRPr lang="en-US" sz="1800" dirty="0"/>
          </a:p>
        </p:txBody>
      </p:sp>
      <p:sp>
        <p:nvSpPr>
          <p:cNvPr id="6" name="Content Placeholder 5"/>
          <p:cNvSpPr>
            <a:spLocks noGrp="1"/>
          </p:cNvSpPr>
          <p:nvPr>
            <p:ph sz="quarter" idx="12"/>
          </p:nvPr>
        </p:nvSpPr>
        <p:spPr>
          <a:xfrm>
            <a:off x="152400" y="1722120"/>
            <a:ext cx="8613648" cy="4526280"/>
          </a:xfrm>
        </p:spPr>
        <p:txBody>
          <a:bodyPr>
            <a:normAutofit fontScale="92500" lnSpcReduction="10000"/>
          </a:bodyPr>
          <a:lstStyle/>
          <a:p>
            <a:r>
              <a:rPr lang="en-US" dirty="0" smtClean="0"/>
              <a:t>Insurance Company</a:t>
            </a:r>
          </a:p>
          <a:p>
            <a:pPr lvl="1"/>
            <a:r>
              <a:rPr lang="en-US" dirty="0" smtClean="0"/>
              <a:t>United Healthcare</a:t>
            </a:r>
          </a:p>
          <a:p>
            <a:r>
              <a:rPr lang="en-US" dirty="0" smtClean="0"/>
              <a:t>Deductible</a:t>
            </a:r>
          </a:p>
          <a:p>
            <a:pPr lvl="1"/>
            <a:r>
              <a:rPr lang="en-US" dirty="0" smtClean="0"/>
              <a:t>Preferred Provider - </a:t>
            </a:r>
            <a:r>
              <a:rPr lang="en-US" dirty="0" smtClean="0"/>
              <a:t>$250</a:t>
            </a:r>
            <a:endParaRPr lang="en-US" dirty="0" smtClean="0"/>
          </a:p>
          <a:p>
            <a:pPr lvl="1"/>
            <a:r>
              <a:rPr lang="en-US" dirty="0" smtClean="0"/>
              <a:t>Out of Network - </a:t>
            </a:r>
            <a:r>
              <a:rPr lang="en-US" dirty="0" smtClean="0"/>
              <a:t>$</a:t>
            </a:r>
            <a:r>
              <a:rPr lang="en-US" dirty="0" smtClean="0"/>
              <a:t>600</a:t>
            </a:r>
            <a:endParaRPr lang="en-US" dirty="0" smtClean="0"/>
          </a:p>
          <a:p>
            <a:r>
              <a:rPr lang="en-US" dirty="0" smtClean="0"/>
              <a:t>Coinsurance</a:t>
            </a:r>
          </a:p>
          <a:p>
            <a:pPr lvl="1"/>
            <a:r>
              <a:rPr lang="en-US" dirty="0" smtClean="0"/>
              <a:t>Preferred Provider – </a:t>
            </a:r>
            <a:r>
              <a:rPr lang="en-US" dirty="0" smtClean="0"/>
              <a:t>80</a:t>
            </a:r>
            <a:r>
              <a:rPr lang="en-US" dirty="0" smtClean="0"/>
              <a:t>%</a:t>
            </a:r>
          </a:p>
          <a:p>
            <a:pPr lvl="1"/>
            <a:r>
              <a:rPr lang="en-US" dirty="0" smtClean="0"/>
              <a:t>Out of Network – </a:t>
            </a:r>
            <a:r>
              <a:rPr lang="en-US" dirty="0" smtClean="0"/>
              <a:t>60</a:t>
            </a:r>
            <a:r>
              <a:rPr lang="en-US" dirty="0" smtClean="0"/>
              <a:t>%</a:t>
            </a:r>
          </a:p>
          <a:p>
            <a:r>
              <a:rPr lang="en-US" dirty="0" smtClean="0"/>
              <a:t>Out of Pocket Maximum</a:t>
            </a:r>
          </a:p>
          <a:p>
            <a:pPr lvl="1"/>
            <a:r>
              <a:rPr lang="en-US" dirty="0" smtClean="0"/>
              <a:t>Preferred Provider - </a:t>
            </a:r>
            <a:r>
              <a:rPr lang="en-US" dirty="0" smtClean="0"/>
              <a:t>$</a:t>
            </a:r>
            <a:r>
              <a:rPr lang="en-US" dirty="0" smtClean="0"/>
              <a:t>6,850</a:t>
            </a:r>
            <a:endParaRPr lang="en-US" dirty="0" smtClean="0"/>
          </a:p>
          <a:p>
            <a:pPr lvl="1"/>
            <a:r>
              <a:rPr lang="en-US" dirty="0" smtClean="0"/>
              <a:t>Out of Network - </a:t>
            </a:r>
            <a:r>
              <a:rPr lang="en-US" dirty="0" smtClean="0"/>
              <a:t>$</a:t>
            </a:r>
            <a:r>
              <a:rPr lang="en-US" dirty="0" smtClean="0"/>
              <a:t>15,000</a:t>
            </a:r>
            <a:endParaRPr lang="en-US" dirty="0" smtClean="0"/>
          </a:p>
          <a:p>
            <a:pPr lvl="1">
              <a:buNone/>
            </a:pPr>
            <a:endParaRPr lang="en-US" dirty="0" smtClean="0"/>
          </a:p>
          <a:p>
            <a:pPr marL="0" lvl="1" indent="1588" algn="ctr">
              <a:buNone/>
            </a:pPr>
            <a:r>
              <a:rPr lang="en-US" sz="1200" dirty="0" smtClean="0"/>
              <a:t>The Health Plan is provided by United Healthcare. If you have additional questions or would like to download a copy of the brochure, please feel free to visit </a:t>
            </a:r>
            <a:r>
              <a:rPr lang="en-US" sz="1200" u="sng" dirty="0" smtClean="0">
                <a:hlinkClick r:id="rId2"/>
              </a:rPr>
              <a:t>www.firststudent.com</a:t>
            </a:r>
            <a:r>
              <a:rPr lang="en-US" sz="1200" dirty="0" smtClean="0"/>
              <a:t> and select </a:t>
            </a:r>
            <a:r>
              <a:rPr lang="en-US" sz="1200" dirty="0" smtClean="0"/>
              <a:t>Notre Dame of Maryland University from </a:t>
            </a:r>
            <a:r>
              <a:rPr lang="en-US" sz="1200" dirty="0" smtClean="0"/>
              <a:t>the “Find Your School” drop-down box.</a:t>
            </a:r>
            <a:endParaRPr lang="en-US" sz="1200" b="1" dirty="0" smtClean="0">
              <a:solidFill>
                <a:srgbClr val="2D7EC2"/>
              </a:solidFill>
            </a:endParaRPr>
          </a:p>
          <a:p>
            <a:pPr lvl="1">
              <a:buNone/>
            </a:pPr>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457200"/>
          </a:xfrm>
        </p:spPr>
        <p:txBody>
          <a:bodyPr>
            <a:normAutofit fontScale="90000"/>
          </a:bodyPr>
          <a:lstStyle/>
          <a:p>
            <a:pPr lvl="0"/>
            <a:r>
              <a:rPr lang="en-US" dirty="0" smtClean="0"/>
              <a:t>Frequently Asked Questions</a:t>
            </a:r>
            <a:r>
              <a:rPr lang="en-US" dirty="0" smtClean="0">
                <a:ea typeface="ＭＳ Ｐゴシック" charset="0"/>
              </a:rPr>
              <a:t/>
            </a:r>
            <a:br>
              <a:rPr lang="en-US" dirty="0" smtClean="0">
                <a:ea typeface="ＭＳ Ｐゴシック" charset="0"/>
              </a:rPr>
            </a:br>
            <a:endParaRPr lang="en-US" dirty="0"/>
          </a:p>
        </p:txBody>
      </p:sp>
      <p:sp>
        <p:nvSpPr>
          <p:cNvPr id="3" name="Content Placeholder 2"/>
          <p:cNvSpPr>
            <a:spLocks noGrp="1"/>
          </p:cNvSpPr>
          <p:nvPr>
            <p:ph sz="quarter" idx="12"/>
          </p:nvPr>
        </p:nvSpPr>
        <p:spPr>
          <a:xfrm>
            <a:off x="307848" y="1341120"/>
            <a:ext cx="8613648" cy="4983480"/>
          </a:xfrm>
        </p:spPr>
        <p:txBody>
          <a:bodyPr>
            <a:normAutofit fontScale="47500" lnSpcReduction="20000"/>
          </a:bodyPr>
          <a:lstStyle/>
          <a:p>
            <a:pPr>
              <a:buFont typeface="Arial" pitchFamily="34" charset="0"/>
              <a:buChar char="•"/>
            </a:pPr>
            <a:endParaRPr lang="en-US" b="1" dirty="0" smtClean="0">
              <a:solidFill>
                <a:srgbClr val="F49D25"/>
              </a:solidFill>
            </a:endParaRPr>
          </a:p>
          <a:p>
            <a:r>
              <a:rPr lang="en-US" b="1" dirty="0" smtClean="0">
                <a:solidFill>
                  <a:srgbClr val="2D7EC2"/>
                </a:solidFill>
              </a:rPr>
              <a:t>Q: </a:t>
            </a:r>
            <a:r>
              <a:rPr lang="en-US" b="1" u="sng" dirty="0" smtClean="0">
                <a:solidFill>
                  <a:srgbClr val="2D7EC2"/>
                </a:solidFill>
              </a:rPr>
              <a:t>What is a deductible? </a:t>
            </a:r>
            <a:endParaRPr lang="en-US" b="1" dirty="0" smtClean="0">
              <a:solidFill>
                <a:srgbClr val="2D7EC2"/>
              </a:solidFill>
            </a:endParaRPr>
          </a:p>
          <a:p>
            <a:r>
              <a:rPr lang="en-US" dirty="0" smtClean="0"/>
              <a:t>A: A deductible is the amount you owe for services your health insurance plan covers before the plan begins to pay. For example, if your deductible is </a:t>
            </a:r>
            <a:r>
              <a:rPr lang="en-US" dirty="0" smtClean="0"/>
              <a:t>$250, </a:t>
            </a:r>
            <a:r>
              <a:rPr lang="en-US" dirty="0" smtClean="0"/>
              <a:t>your plan won't pay anything until you've met your </a:t>
            </a:r>
            <a:r>
              <a:rPr lang="en-US" dirty="0" smtClean="0"/>
              <a:t>$</a:t>
            </a:r>
            <a:r>
              <a:rPr lang="en-US" dirty="0" smtClean="0"/>
              <a:t>250</a:t>
            </a:r>
            <a:r>
              <a:rPr lang="en-US" dirty="0" smtClean="0"/>
              <a:t> </a:t>
            </a:r>
            <a:r>
              <a:rPr lang="en-US" dirty="0" smtClean="0"/>
              <a:t>deductible for covered health care services subject to that deductible. The deductible may not apply to all services. </a:t>
            </a:r>
          </a:p>
          <a:p>
            <a:endParaRPr lang="en-US" b="1" dirty="0" smtClean="0">
              <a:solidFill>
                <a:srgbClr val="2D7EC2"/>
              </a:solidFill>
            </a:endParaRPr>
          </a:p>
          <a:p>
            <a:r>
              <a:rPr lang="en-US" b="1" dirty="0" smtClean="0">
                <a:solidFill>
                  <a:srgbClr val="2D7EC2"/>
                </a:solidFill>
              </a:rPr>
              <a:t>Q: </a:t>
            </a:r>
            <a:r>
              <a:rPr lang="en-US" b="1" u="sng" dirty="0" smtClean="0">
                <a:solidFill>
                  <a:srgbClr val="2D7EC2"/>
                </a:solidFill>
              </a:rPr>
              <a:t>What does "copayment" and "coinsurance" mean? </a:t>
            </a:r>
            <a:endParaRPr lang="en-US" b="1" dirty="0" smtClean="0">
              <a:solidFill>
                <a:srgbClr val="2D7EC2"/>
              </a:solidFill>
            </a:endParaRPr>
          </a:p>
          <a:p>
            <a:r>
              <a:rPr lang="en-US" dirty="0" smtClean="0"/>
              <a:t>A: A copayment is a specific out-of-pocket dollar amount you pay to a provider at the time of service. Coinsurance is a percentage of covered expenses you pay. For instance, a plan could be set up so the insurer pays </a:t>
            </a:r>
            <a:r>
              <a:rPr lang="en-US" dirty="0" smtClean="0"/>
              <a:t>80</a:t>
            </a:r>
            <a:r>
              <a:rPr lang="en-US" dirty="0" smtClean="0"/>
              <a:t>% of a bill, and you pay the other </a:t>
            </a:r>
            <a:r>
              <a:rPr lang="en-US" dirty="0" smtClean="0"/>
              <a:t>20</a:t>
            </a:r>
            <a:r>
              <a:rPr lang="en-US" dirty="0" smtClean="0"/>
              <a:t>%. </a:t>
            </a:r>
          </a:p>
          <a:p>
            <a:endParaRPr lang="en-US" b="1" dirty="0" smtClean="0">
              <a:solidFill>
                <a:srgbClr val="2D7EC2"/>
              </a:solidFill>
            </a:endParaRPr>
          </a:p>
          <a:p>
            <a:r>
              <a:rPr lang="en-US" b="1" dirty="0" smtClean="0">
                <a:solidFill>
                  <a:srgbClr val="2D7EC2"/>
                </a:solidFill>
              </a:rPr>
              <a:t>Q: </a:t>
            </a:r>
            <a:r>
              <a:rPr lang="en-US" b="1" u="sng" dirty="0" smtClean="0">
                <a:solidFill>
                  <a:srgbClr val="2D7EC2"/>
                </a:solidFill>
              </a:rPr>
              <a:t>What does "usual and customary charges" mean? </a:t>
            </a:r>
            <a:endParaRPr lang="en-US" b="1" dirty="0" smtClean="0">
              <a:solidFill>
                <a:srgbClr val="2D7EC2"/>
              </a:solidFill>
            </a:endParaRPr>
          </a:p>
          <a:p>
            <a:r>
              <a:rPr lang="en-US" dirty="0" smtClean="0"/>
              <a:t>A: Those words (also sometimes called "usual, customary and reasonable") refer to the charges and costs typical or standard for your region. Let's say the usual, customary, and reasonable fee (based on an accurate study of doctors' charges) for an anesthesiologist is $500. If he charges you $600, your insurance will pay its percentage of the $500. You'll pay anything above that percentage of the $500, plus your deductible. </a:t>
            </a:r>
          </a:p>
          <a:p>
            <a:pPr>
              <a:buNone/>
            </a:pPr>
            <a:endParaRPr lang="en-US" b="1" dirty="0" smtClean="0">
              <a:solidFill>
                <a:srgbClr val="2D7EC2"/>
              </a:solidFill>
            </a:endParaRPr>
          </a:p>
          <a:p>
            <a:r>
              <a:rPr lang="en-US" b="1" dirty="0" smtClean="0">
                <a:solidFill>
                  <a:srgbClr val="2D7EC2"/>
                </a:solidFill>
              </a:rPr>
              <a:t>Q: </a:t>
            </a:r>
            <a:r>
              <a:rPr lang="en-US" b="1" u="sng" dirty="0" smtClean="0">
                <a:solidFill>
                  <a:srgbClr val="2D7EC2"/>
                </a:solidFill>
              </a:rPr>
              <a:t>What does in-network and out-of-network mean?</a:t>
            </a:r>
          </a:p>
          <a:p>
            <a:r>
              <a:rPr lang="en-US" dirty="0" smtClean="0"/>
              <a:t>A: An in-network provider, referred to as a preferred provider with UHCSR, is a health care provider who has contracted with UHCSR to provide services to insureds for specific negotiated rates. An out-of-network provider is one not contracted with UHCSR. Typically, the deductible and coinsurance are both higher if you go to an out-of-network provider. You'll save money by opting to be seen by a preferred provider.</a:t>
            </a:r>
          </a:p>
          <a:p>
            <a:pPr>
              <a:buNone/>
            </a:pPr>
            <a:endParaRPr lang="en-US" dirty="0" smtClean="0"/>
          </a:p>
          <a:p>
            <a:r>
              <a:rPr lang="en-US" b="1" dirty="0" smtClean="0">
                <a:solidFill>
                  <a:srgbClr val="2D7EC2"/>
                </a:solidFill>
              </a:rPr>
              <a:t>Q: </a:t>
            </a:r>
            <a:r>
              <a:rPr lang="en-US" b="1" u="sng" dirty="0" smtClean="0">
                <a:solidFill>
                  <a:srgbClr val="2D7EC2"/>
                </a:solidFill>
              </a:rPr>
              <a:t>What is a Preferred Provider Organization (PPO)? </a:t>
            </a:r>
            <a:endParaRPr lang="en-US" b="1" dirty="0" smtClean="0">
              <a:solidFill>
                <a:srgbClr val="2D7EC2"/>
              </a:solidFill>
            </a:endParaRPr>
          </a:p>
          <a:p>
            <a:r>
              <a:rPr lang="en-US" dirty="0" smtClean="0"/>
              <a:t>A: A Preferred Provider Organization is an entity where providers are under contract to an insurance company or health plan to provide care at a discounted or negotiated rate. Typically, you can see any doctor in the PPO network without requiring special approval, and you usually don't need to choose a primary care physician. Most PPOs also allow you to seek care outside of the PPO network; however, the benefits are usually reduced and the insured has a greater out-of-pocket expense.</a:t>
            </a:r>
          </a:p>
          <a:p>
            <a:pPr>
              <a:buFont typeface="Arial" pitchFamily="34" charset="0"/>
              <a:buChar char="•"/>
            </a:pPr>
            <a:endParaRPr lang="en-US" dirty="0" smtClean="0"/>
          </a:p>
          <a:p>
            <a:endParaRPr lang="en-US" dirty="0"/>
          </a:p>
        </p:txBody>
      </p:sp>
      <p:sp>
        <p:nvSpPr>
          <p:cNvPr id="4" name="Text Placeholder 3"/>
          <p:cNvSpPr>
            <a:spLocks noGrp="1"/>
          </p:cNvSpPr>
          <p:nvPr>
            <p:ph type="body" sz="quarter" idx="13"/>
          </p:nvPr>
        </p:nvSpPr>
        <p:spPr/>
        <p:txBody>
          <a:bodyPr/>
          <a:lstStyle/>
          <a:p>
            <a:r>
              <a:rPr lang="en-US" sz="1600" dirty="0" smtClean="0">
                <a:solidFill>
                  <a:srgbClr val="8DB632"/>
                </a:solidFill>
                <a:ea typeface="ＭＳ Ｐゴシック" charset="0"/>
              </a:rPr>
              <a:t>Definitions</a:t>
            </a:r>
            <a:r>
              <a:rPr lang="en-US" sz="1600" dirty="0" smtClean="0">
                <a:ea typeface="ＭＳ Ｐゴシック" charset="0"/>
              </a:rPr>
              <a:t/>
            </a:r>
            <a:br>
              <a:rPr lang="en-US" sz="1600" dirty="0" smtClean="0">
                <a:ea typeface="ＭＳ Ｐゴシック" charset="0"/>
              </a:rPr>
            </a:br>
            <a:endParaRPr lang="en-US" sz="1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a:t>
            </a:r>
            <a:endParaRPr lang="en-US" dirty="0">
              <a:solidFill>
                <a:srgbClr val="8DB632"/>
              </a:solidFill>
            </a:endParaRPr>
          </a:p>
        </p:txBody>
      </p:sp>
      <p:sp>
        <p:nvSpPr>
          <p:cNvPr id="3" name="Content Placeholder 2"/>
          <p:cNvSpPr>
            <a:spLocks noGrp="1"/>
          </p:cNvSpPr>
          <p:nvPr>
            <p:ph sz="quarter" idx="12"/>
          </p:nvPr>
        </p:nvSpPr>
        <p:spPr>
          <a:xfrm>
            <a:off x="307848" y="1828800"/>
            <a:ext cx="3654552" cy="4297680"/>
          </a:xfrm>
        </p:spPr>
        <p:txBody>
          <a:bodyPr>
            <a:normAutofit fontScale="85000" lnSpcReduction="10000"/>
          </a:bodyPr>
          <a:lstStyle/>
          <a:p>
            <a:r>
              <a:rPr lang="en-US" dirty="0" smtClean="0"/>
              <a:t>Summary of Benefits</a:t>
            </a:r>
          </a:p>
          <a:p>
            <a:r>
              <a:rPr lang="en-US" dirty="0" smtClean="0"/>
              <a:t>Find a Doctor, Hospital or Lab</a:t>
            </a:r>
          </a:p>
          <a:p>
            <a:r>
              <a:rPr lang="en-US" dirty="0" smtClean="0"/>
              <a:t>Prescription Drug Information</a:t>
            </a:r>
          </a:p>
          <a:p>
            <a:r>
              <a:rPr lang="en-US" dirty="0" smtClean="0"/>
              <a:t>Need an Id Card</a:t>
            </a:r>
          </a:p>
          <a:p>
            <a:r>
              <a:rPr lang="en-US" dirty="0" smtClean="0"/>
              <a:t>File a Medical/Prescription Claim</a:t>
            </a:r>
          </a:p>
          <a:p>
            <a:r>
              <a:rPr lang="en-US" dirty="0" smtClean="0"/>
              <a:t>Check Claim Status</a:t>
            </a:r>
          </a:p>
          <a:p>
            <a:r>
              <a:rPr lang="en-US" dirty="0" smtClean="0"/>
              <a:t>Dental, Vision and Other Discount Services</a:t>
            </a:r>
          </a:p>
          <a:p>
            <a:r>
              <a:rPr lang="en-US" dirty="0" smtClean="0"/>
              <a:t>Health Advocate</a:t>
            </a:r>
          </a:p>
          <a:p>
            <a:r>
              <a:rPr lang="en-US" dirty="0" smtClean="0"/>
              <a:t>Call a Nurse</a:t>
            </a:r>
          </a:p>
          <a:p>
            <a:r>
              <a:rPr lang="en-US" dirty="0" smtClean="0"/>
              <a:t>Travel Assistance, Evacuation &amp; Repatriation</a:t>
            </a:r>
          </a:p>
          <a:p>
            <a:endParaRPr lang="en-US" dirty="0" smtClean="0"/>
          </a:p>
          <a:p>
            <a:endParaRPr lang="en-US" dirty="0" smtClean="0"/>
          </a:p>
        </p:txBody>
      </p:sp>
      <p:sp>
        <p:nvSpPr>
          <p:cNvPr id="4" name="Text Placeholder 3"/>
          <p:cNvSpPr>
            <a:spLocks noGrp="1"/>
          </p:cNvSpPr>
          <p:nvPr>
            <p:ph type="body" sz="quarter" idx="13"/>
          </p:nvPr>
        </p:nvSpPr>
        <p:spPr/>
        <p:txBody>
          <a:bodyPr/>
          <a:lstStyle/>
          <a:p>
            <a:r>
              <a:rPr lang="en-US" sz="1800" dirty="0" smtClean="0">
                <a:solidFill>
                  <a:srgbClr val="8DB632"/>
                </a:solidFill>
              </a:rPr>
              <a:t>www.firststudent.com</a:t>
            </a:r>
            <a:endParaRPr lang="en-US" sz="1800" dirty="0"/>
          </a:p>
        </p:txBody>
      </p:sp>
      <p:sp>
        <p:nvSpPr>
          <p:cNvPr id="5" name="Text Placeholder 4"/>
          <p:cNvSpPr>
            <a:spLocks noGrp="1"/>
          </p:cNvSpPr>
          <p:nvPr>
            <p:ph type="body" sz="quarter" idx="14"/>
          </p:nvPr>
        </p:nvSpPr>
        <p:spPr>
          <a:xfrm>
            <a:off x="304800" y="1295400"/>
            <a:ext cx="8613648" cy="381000"/>
          </a:xfrm>
        </p:spPr>
        <p:txBody>
          <a:bodyPr/>
          <a:lstStyle/>
          <a:p>
            <a:pPr algn="ctr"/>
            <a:r>
              <a:rPr lang="en-US" sz="1200" dirty="0" smtClean="0"/>
              <a:t>Visit </a:t>
            </a:r>
            <a:r>
              <a:rPr lang="en-US" sz="1200" u="sng" dirty="0" smtClean="0">
                <a:hlinkClick r:id="rId2"/>
              </a:rPr>
              <a:t>www.firststudent.com</a:t>
            </a:r>
            <a:r>
              <a:rPr lang="en-US" sz="1200" dirty="0" smtClean="0"/>
              <a:t> and select </a:t>
            </a:r>
            <a:r>
              <a:rPr lang="en-US" sz="1200" b="1" dirty="0" smtClean="0">
                <a:solidFill>
                  <a:srgbClr val="FF0000"/>
                </a:solidFill>
              </a:rPr>
              <a:t>Notre Dame of Maryland University </a:t>
            </a:r>
            <a:r>
              <a:rPr lang="en-US" sz="1200" dirty="0" smtClean="0"/>
              <a:t>from </a:t>
            </a:r>
            <a:r>
              <a:rPr lang="en-US" sz="1200" dirty="0" smtClean="0"/>
              <a:t>the “Find Your School” drop-down box</a:t>
            </a:r>
            <a:endParaRPr lang="en-US" sz="1200" dirty="0" smtClean="0">
              <a:solidFill>
                <a:srgbClr val="2D7EC2"/>
              </a:solidFill>
            </a:endParaRPr>
          </a:p>
          <a:p>
            <a:endParaRPr lang="en-US" sz="1000" b="1" dirty="0">
              <a:solidFill>
                <a:srgbClr val="2D7EC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399" y="1981200"/>
            <a:ext cx="4063999" cy="28194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a:t>
            </a:r>
            <a:endParaRPr lang="en-US" dirty="0">
              <a:solidFill>
                <a:srgbClr val="8DB632"/>
              </a:solidFill>
            </a:endParaRPr>
          </a:p>
        </p:txBody>
      </p:sp>
      <p:sp>
        <p:nvSpPr>
          <p:cNvPr id="6" name="Text Placeholder 5"/>
          <p:cNvSpPr>
            <a:spLocks noGrp="1"/>
          </p:cNvSpPr>
          <p:nvPr>
            <p:ph type="body" sz="quarter" idx="13"/>
          </p:nvPr>
        </p:nvSpPr>
        <p:spPr/>
        <p:txBody>
          <a:bodyPr/>
          <a:lstStyle/>
          <a:p>
            <a:r>
              <a:rPr lang="en-US" sz="1800" dirty="0" smtClean="0">
                <a:solidFill>
                  <a:srgbClr val="8DB632"/>
                </a:solidFill>
              </a:rPr>
              <a:t>Need an ID Card?</a:t>
            </a:r>
          </a:p>
          <a:p>
            <a:endParaRPr lang="en-US" dirty="0"/>
          </a:p>
        </p:txBody>
      </p:sp>
      <p:sp>
        <p:nvSpPr>
          <p:cNvPr id="7" name="Text Placeholder 6"/>
          <p:cNvSpPr>
            <a:spLocks noGrp="1"/>
          </p:cNvSpPr>
          <p:nvPr>
            <p:ph type="body" sz="quarter" idx="14"/>
          </p:nvPr>
        </p:nvSpPr>
        <p:spPr>
          <a:xfrm>
            <a:off x="304800" y="1295400"/>
            <a:ext cx="8613648" cy="533400"/>
          </a:xfrm>
        </p:spPr>
        <p:txBody>
          <a:bodyPr/>
          <a:lstStyle/>
          <a:p>
            <a:pPr algn="ctr"/>
            <a:r>
              <a:rPr lang="en-US" sz="1100" dirty="0" smtClean="0"/>
              <a:t> </a:t>
            </a:r>
            <a:r>
              <a:rPr lang="en-US" sz="1100" dirty="0" smtClean="0">
                <a:hlinkClick r:id="rId2"/>
              </a:rPr>
              <a:t>WWW.FIRSTSTUDENT.COM</a:t>
            </a:r>
            <a:r>
              <a:rPr lang="en-US" sz="1100" dirty="0" smtClean="0"/>
              <a:t> </a:t>
            </a:r>
          </a:p>
          <a:p>
            <a:pPr algn="ctr">
              <a:spcAft>
                <a:spcPts val="0"/>
              </a:spcAft>
            </a:pPr>
            <a:r>
              <a:rPr lang="en-US" sz="1200" dirty="0" smtClean="0"/>
              <a:t>Gives you instant access to a temporary ID card and you have the opportunity to request </a:t>
            </a:r>
          </a:p>
          <a:p>
            <a:pPr algn="ctr">
              <a:spcAft>
                <a:spcPts val="0"/>
              </a:spcAft>
            </a:pPr>
            <a:r>
              <a:rPr lang="en-US" sz="1200" dirty="0" smtClean="0"/>
              <a:t>a new permanent ID card from the comfort of your own computer chair</a:t>
            </a:r>
            <a:endParaRPr lang="en-US" sz="1200" dirty="0"/>
          </a:p>
        </p:txBody>
      </p:sp>
      <p:sp>
        <p:nvSpPr>
          <p:cNvPr id="8" name="Content Placeholder 7"/>
          <p:cNvSpPr>
            <a:spLocks noGrp="1"/>
          </p:cNvSpPr>
          <p:nvPr>
            <p:ph sz="quarter" idx="12"/>
          </p:nvPr>
        </p:nvSpPr>
        <p:spPr>
          <a:xfrm>
            <a:off x="0" y="2179320"/>
            <a:ext cx="6705600" cy="4373880"/>
          </a:xfrm>
        </p:spPr>
        <p:txBody>
          <a:bodyPr>
            <a:normAutofit/>
          </a:bodyPr>
          <a:lstStyle/>
          <a:p>
            <a:pPr>
              <a:buNone/>
            </a:pPr>
            <a:r>
              <a:rPr lang="en-US" sz="1400" b="1" dirty="0" smtClean="0"/>
              <a:t>Create an Account</a:t>
            </a:r>
            <a:endParaRPr lang="en-US" sz="1400" dirty="0" smtClean="0"/>
          </a:p>
          <a:p>
            <a:r>
              <a:rPr lang="en-US" sz="1400" dirty="0" smtClean="0"/>
              <a:t>If you would like to request a permanent id card or print a temporary card you will need to create an online account</a:t>
            </a:r>
          </a:p>
          <a:p>
            <a:r>
              <a:rPr lang="en-US" sz="1400" dirty="0" smtClean="0"/>
              <a:t>Once you have created your account, you’ll have 24/7 access to:		</a:t>
            </a:r>
          </a:p>
          <a:p>
            <a:pPr marL="1139825" lvl="1" indent="-457200">
              <a:buFont typeface="Wingdings" pitchFamily="2" charset="2"/>
              <a:buChar char="ü"/>
            </a:pPr>
            <a:r>
              <a:rPr lang="en-US" sz="1200" dirty="0" smtClean="0"/>
              <a:t>Review Claims status, correspondence and Explanation of Benefits (EOB)</a:t>
            </a:r>
          </a:p>
          <a:p>
            <a:pPr marL="1139825" lvl="1" indent="-457200">
              <a:buFont typeface="Wingdings" pitchFamily="2" charset="2"/>
              <a:buChar char="ü"/>
            </a:pPr>
            <a:r>
              <a:rPr lang="en-US" sz="1200" dirty="0" smtClean="0"/>
              <a:t>Request/Print an ID card</a:t>
            </a:r>
          </a:p>
          <a:p>
            <a:pPr marL="1139825" lvl="1" indent="-457200">
              <a:buFont typeface="Wingdings" pitchFamily="2" charset="2"/>
              <a:buChar char="ü"/>
            </a:pPr>
            <a:r>
              <a:rPr lang="en-US" sz="1200" dirty="0" smtClean="0"/>
              <a:t>Enter accident details online</a:t>
            </a:r>
          </a:p>
          <a:p>
            <a:pPr marL="1139825" lvl="1" indent="-457200">
              <a:buFont typeface="Wingdings" pitchFamily="2" charset="2"/>
              <a:buChar char="ü"/>
            </a:pPr>
            <a:r>
              <a:rPr lang="en-US" sz="1200" dirty="0" smtClean="0"/>
              <a:t>Enter additional insurance information online</a:t>
            </a:r>
          </a:p>
          <a:p>
            <a:pPr marL="688975" indent="-457200"/>
            <a:r>
              <a:rPr lang="en-US" sz="1400" dirty="0" smtClean="0"/>
              <a:t>You can now access your information from the UHC Mobile App. (</a:t>
            </a:r>
            <a:r>
              <a:rPr lang="en-US" sz="1000" dirty="0" smtClean="0"/>
              <a:t>The mobile site, </a:t>
            </a:r>
            <a:r>
              <a:rPr lang="en-US" sz="1000" dirty="0" smtClean="0">
                <a:hlinkClick r:id="rId3"/>
              </a:rPr>
              <a:t>my.uhcsr.com</a:t>
            </a:r>
            <a:r>
              <a:rPr lang="en-US" sz="1000" dirty="0" smtClean="0"/>
              <a:t>, can be accessed on the iPhone 3 and 4, HTC, Samsung, and Motorola Droid phones, and the Blackberry v6.0. Supported browsers are Firefox, Chrome, and Opera Mini. Of course, users of non-supported mobile devices and browsers can access the full MyAccount site at </a:t>
            </a:r>
            <a:r>
              <a:rPr lang="en-US" sz="1000" dirty="0" smtClean="0">
                <a:hlinkClick r:id="rId3"/>
              </a:rPr>
              <a:t>www.uhcsr.com</a:t>
            </a:r>
            <a:r>
              <a:rPr lang="en-US" sz="1000" dirty="0" smtClean="0"/>
              <a:t>. )</a:t>
            </a:r>
          </a:p>
          <a:p>
            <a:pPr>
              <a:buNone/>
            </a:pPr>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a:t>
            </a:r>
            <a:endParaRPr lang="en-US" dirty="0">
              <a:solidFill>
                <a:srgbClr val="8DB632"/>
              </a:solidFill>
            </a:endParaRPr>
          </a:p>
        </p:txBody>
      </p:sp>
      <p:sp>
        <p:nvSpPr>
          <p:cNvPr id="6" name="Text Placeholder 5"/>
          <p:cNvSpPr>
            <a:spLocks noGrp="1"/>
          </p:cNvSpPr>
          <p:nvPr>
            <p:ph type="body" sz="quarter" idx="13"/>
          </p:nvPr>
        </p:nvSpPr>
        <p:spPr/>
        <p:txBody>
          <a:bodyPr/>
          <a:lstStyle/>
          <a:p>
            <a:r>
              <a:rPr lang="en-US" sz="1800" dirty="0" smtClean="0">
                <a:solidFill>
                  <a:srgbClr val="8DB632"/>
                </a:solidFill>
              </a:rPr>
              <a:t>Call a Nurse</a:t>
            </a:r>
          </a:p>
          <a:p>
            <a:endParaRPr lang="en-US" dirty="0"/>
          </a:p>
        </p:txBody>
      </p:sp>
      <p:sp>
        <p:nvSpPr>
          <p:cNvPr id="7" name="Text Placeholder 6"/>
          <p:cNvSpPr>
            <a:spLocks noGrp="1"/>
          </p:cNvSpPr>
          <p:nvPr>
            <p:ph type="body" sz="quarter" idx="14"/>
          </p:nvPr>
        </p:nvSpPr>
        <p:spPr>
          <a:xfrm>
            <a:off x="304800" y="1524000"/>
            <a:ext cx="8613648" cy="381000"/>
          </a:xfrm>
        </p:spPr>
        <p:txBody>
          <a:bodyPr/>
          <a:lstStyle/>
          <a:p>
            <a:r>
              <a:rPr lang="en-US" sz="1200" dirty="0" smtClean="0"/>
              <a:t>Health questions and issues can come up anytime. With NurseLine, you have unlimited access to a Registered Nurse day or night. </a:t>
            </a:r>
            <a:endParaRPr lang="en-US" sz="1200" dirty="0"/>
          </a:p>
        </p:txBody>
      </p:sp>
      <p:sp>
        <p:nvSpPr>
          <p:cNvPr id="8" name="Content Placeholder 7"/>
          <p:cNvSpPr>
            <a:spLocks noGrp="1"/>
          </p:cNvSpPr>
          <p:nvPr>
            <p:ph sz="quarter" idx="12"/>
          </p:nvPr>
        </p:nvSpPr>
        <p:spPr>
          <a:xfrm>
            <a:off x="228600" y="2179320"/>
            <a:ext cx="5181600" cy="4373880"/>
          </a:xfrm>
        </p:spPr>
        <p:txBody>
          <a:bodyPr>
            <a:normAutofit fontScale="77500" lnSpcReduction="20000"/>
          </a:bodyPr>
          <a:lstStyle/>
          <a:p>
            <a:pPr>
              <a:buNone/>
            </a:pPr>
            <a:r>
              <a:rPr lang="en-US" b="1" dirty="0" smtClean="0"/>
              <a:t>Experienced nurses are available 24/7 to:</a:t>
            </a:r>
            <a:endParaRPr lang="en-US" dirty="0" smtClean="0"/>
          </a:p>
          <a:p>
            <a:r>
              <a:rPr lang="en-US" b="1" dirty="0" smtClean="0"/>
              <a:t>Offer</a:t>
            </a:r>
            <a:r>
              <a:rPr lang="en-US" dirty="0" smtClean="0"/>
              <a:t> self-care information for non-urgent health issues.</a:t>
            </a:r>
          </a:p>
          <a:p>
            <a:r>
              <a:rPr lang="en-US" b="1" dirty="0" smtClean="0"/>
              <a:t>Direct</a:t>
            </a:r>
            <a:r>
              <a:rPr lang="en-US" dirty="0" smtClean="0"/>
              <a:t> you to the appropriate care for immediate attention.</a:t>
            </a:r>
          </a:p>
          <a:p>
            <a:r>
              <a:rPr lang="en-US" b="1" dirty="0" smtClean="0"/>
              <a:t>Explain</a:t>
            </a:r>
            <a:r>
              <a:rPr lang="en-US" dirty="0" smtClean="0"/>
              <a:t> health conditions and treatments.</a:t>
            </a:r>
          </a:p>
          <a:p>
            <a:r>
              <a:rPr lang="en-US" b="1" dirty="0" smtClean="0"/>
              <a:t>Answer</a:t>
            </a:r>
            <a:r>
              <a:rPr lang="en-US" dirty="0" smtClean="0"/>
              <a:t> questions about symptoms or medications.</a:t>
            </a:r>
          </a:p>
          <a:p>
            <a:r>
              <a:rPr lang="en-US" b="1" dirty="0" smtClean="0"/>
              <a:t>Recommend</a:t>
            </a:r>
            <a:r>
              <a:rPr lang="en-US" dirty="0" smtClean="0"/>
              <a:t> how to treat a fever in the middle of the night.</a:t>
            </a:r>
          </a:p>
          <a:p>
            <a:r>
              <a:rPr lang="en-US" b="1" dirty="0" smtClean="0"/>
              <a:t>Tell</a:t>
            </a:r>
            <a:r>
              <a:rPr lang="en-US" dirty="0" smtClean="0"/>
              <a:t> you if your symptoms mean you have the flu.</a:t>
            </a:r>
          </a:p>
          <a:p>
            <a:r>
              <a:rPr lang="en-US" b="1" dirty="0" smtClean="0"/>
              <a:t>Advise</a:t>
            </a:r>
            <a:r>
              <a:rPr lang="en-US" dirty="0" smtClean="0"/>
              <a:t> how to ease common problems like a sore shoulder.</a:t>
            </a:r>
          </a:p>
          <a:p>
            <a:r>
              <a:rPr lang="en-US" b="1" dirty="0" smtClean="0"/>
              <a:t>Inform</a:t>
            </a:r>
            <a:r>
              <a:rPr lang="en-US" dirty="0" smtClean="0"/>
              <a:t> you of side effects of your medications.</a:t>
            </a:r>
          </a:p>
          <a:p>
            <a:endParaRPr lang="en-US" b="1" dirty="0" smtClean="0"/>
          </a:p>
          <a:p>
            <a:pPr algn="ctr">
              <a:buNone/>
            </a:pPr>
            <a:r>
              <a:rPr lang="en-US" b="1" dirty="0" smtClean="0">
                <a:solidFill>
                  <a:srgbClr val="2D7EC2"/>
                </a:solidFill>
              </a:rPr>
              <a:t>Call anytime 24/7 </a:t>
            </a:r>
          </a:p>
          <a:p>
            <a:pPr algn="ctr">
              <a:buNone/>
            </a:pPr>
            <a:r>
              <a:rPr lang="en-US" b="1" dirty="0" smtClean="0">
                <a:solidFill>
                  <a:srgbClr val="2D7EC2"/>
                </a:solidFill>
              </a:rPr>
              <a:t>1-866-799-2752</a:t>
            </a:r>
            <a:endParaRPr lang="en-US" dirty="0">
              <a:solidFill>
                <a:srgbClr val="2D7EC2"/>
              </a:solidFill>
            </a:endParaRPr>
          </a:p>
        </p:txBody>
      </p:sp>
      <p:pic>
        <p:nvPicPr>
          <p:cNvPr id="2050" name="Picture 2"/>
          <p:cNvPicPr>
            <a:picLocks noChangeAspect="1" noChangeArrowheads="1"/>
          </p:cNvPicPr>
          <p:nvPr/>
        </p:nvPicPr>
        <p:blipFill>
          <a:blip r:embed="rId2" cstate="print"/>
          <a:srcRect/>
          <a:stretch>
            <a:fillRect/>
          </a:stretch>
        </p:blipFill>
        <p:spPr bwMode="auto">
          <a:xfrm>
            <a:off x="5943600" y="2514600"/>
            <a:ext cx="2400071" cy="1995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a:t>
            </a:r>
            <a:endParaRPr lang="en-US" dirty="0">
              <a:solidFill>
                <a:srgbClr val="8DB632"/>
              </a:solidFill>
            </a:endParaRPr>
          </a:p>
        </p:txBody>
      </p:sp>
      <p:sp>
        <p:nvSpPr>
          <p:cNvPr id="3" name="Content Placeholder 2"/>
          <p:cNvSpPr>
            <a:spLocks noGrp="1"/>
          </p:cNvSpPr>
          <p:nvPr>
            <p:ph sz="quarter" idx="12"/>
          </p:nvPr>
        </p:nvSpPr>
        <p:spPr>
          <a:xfrm>
            <a:off x="304800" y="2255520"/>
            <a:ext cx="4038600" cy="4297680"/>
          </a:xfrm>
        </p:spPr>
        <p:txBody>
          <a:bodyPr>
            <a:normAutofit/>
          </a:bodyPr>
          <a:lstStyle/>
          <a:p>
            <a:r>
              <a:rPr lang="en-US" dirty="0" smtClean="0"/>
              <a:t>Healthcare Help</a:t>
            </a:r>
          </a:p>
          <a:p>
            <a:pPr fontAlgn="t">
              <a:buNone/>
            </a:pPr>
            <a:r>
              <a:rPr lang="en-US" sz="1100" b="1" dirty="0" smtClean="0"/>
              <a:t>	Reasons to Call</a:t>
            </a:r>
            <a:endParaRPr lang="en-US" sz="1100" dirty="0" smtClean="0"/>
          </a:p>
          <a:p>
            <a:pPr lvl="1"/>
            <a:r>
              <a:rPr lang="en-US" sz="900" dirty="0" smtClean="0"/>
              <a:t>Find the right doctors, hospitals,</a:t>
            </a:r>
          </a:p>
          <a:p>
            <a:pPr lvl="1"/>
            <a:r>
              <a:rPr lang="en-US" sz="900" dirty="0" smtClean="0"/>
              <a:t>Schedule tests, appointments,</a:t>
            </a:r>
          </a:p>
          <a:p>
            <a:pPr lvl="1"/>
            <a:r>
              <a:rPr lang="en-US" sz="900" dirty="0" smtClean="0"/>
              <a:t>Secure second opinions,</a:t>
            </a:r>
          </a:p>
          <a:p>
            <a:pPr lvl="1"/>
            <a:r>
              <a:rPr lang="en-US" sz="900" dirty="0" smtClean="0"/>
              <a:t>Untangle Claims, billing errors,</a:t>
            </a:r>
          </a:p>
          <a:p>
            <a:pPr lvl="1"/>
            <a:r>
              <a:rPr lang="en-US" sz="900" dirty="0" smtClean="0"/>
              <a:t>Navigate your insurance plan,</a:t>
            </a:r>
          </a:p>
          <a:p>
            <a:pPr lvl="1"/>
            <a:r>
              <a:rPr lang="en-US" sz="900" dirty="0" smtClean="0"/>
              <a:t>Explain conditions, treatments, and</a:t>
            </a:r>
          </a:p>
          <a:p>
            <a:pPr lvl="1"/>
            <a:r>
              <a:rPr lang="en-US" sz="900" dirty="0" smtClean="0"/>
              <a:t>Health you make informed decisions</a:t>
            </a:r>
          </a:p>
          <a:p>
            <a:r>
              <a:rPr lang="en-US" dirty="0" smtClean="0"/>
              <a:t>Medchoice Support</a:t>
            </a:r>
          </a:p>
          <a:p>
            <a:pPr fontAlgn="t">
              <a:buNone/>
            </a:pPr>
            <a:r>
              <a:rPr lang="en-US" sz="1000" b="1" dirty="0" smtClean="0"/>
              <a:t>	How can it Help?</a:t>
            </a:r>
            <a:endParaRPr lang="en-US" sz="1000" dirty="0" smtClean="0"/>
          </a:p>
          <a:p>
            <a:r>
              <a:rPr lang="en-US" sz="1000" dirty="0" smtClean="0"/>
              <a:t>Step-by-step guidance for healthcare decisions, using evidence-based information, on topics from surgery to alternative treatments,</a:t>
            </a:r>
          </a:p>
          <a:p>
            <a:r>
              <a:rPr lang="en-US" sz="1000" dirty="0" smtClean="0"/>
              <a:t>Personal assessments gauge feelings and decisions, and</a:t>
            </a:r>
            <a:br>
              <a:rPr lang="en-US" sz="1000" dirty="0" smtClean="0"/>
            </a:br>
            <a:endParaRPr lang="en-US" sz="1000" dirty="0" smtClean="0"/>
          </a:p>
          <a:p>
            <a:r>
              <a:rPr lang="en-US" sz="1000" dirty="0" smtClean="0"/>
              <a:t>Downloadable summary to share with your healthcare team.</a:t>
            </a:r>
          </a:p>
          <a:p>
            <a:pPr lvl="1"/>
            <a:endParaRPr lang="en-US" dirty="0"/>
          </a:p>
        </p:txBody>
      </p:sp>
      <p:sp>
        <p:nvSpPr>
          <p:cNvPr id="4" name="Text Placeholder 3"/>
          <p:cNvSpPr>
            <a:spLocks noGrp="1"/>
          </p:cNvSpPr>
          <p:nvPr>
            <p:ph type="body" sz="quarter" idx="13"/>
          </p:nvPr>
        </p:nvSpPr>
        <p:spPr/>
        <p:txBody>
          <a:bodyPr/>
          <a:lstStyle/>
          <a:p>
            <a:r>
              <a:rPr lang="en-US" sz="1800" dirty="0" smtClean="0">
                <a:solidFill>
                  <a:srgbClr val="8DB632"/>
                </a:solidFill>
              </a:rPr>
              <a:t>Health Advocate</a:t>
            </a:r>
            <a:endParaRPr lang="en-US" sz="1800" dirty="0"/>
          </a:p>
        </p:txBody>
      </p:sp>
      <p:sp>
        <p:nvSpPr>
          <p:cNvPr id="5" name="Text Placeholder 4"/>
          <p:cNvSpPr>
            <a:spLocks noGrp="1"/>
          </p:cNvSpPr>
          <p:nvPr>
            <p:ph type="body" sz="quarter" idx="14"/>
          </p:nvPr>
        </p:nvSpPr>
        <p:spPr>
          <a:xfrm>
            <a:off x="303342" y="1314650"/>
            <a:ext cx="8840658" cy="381000"/>
          </a:xfrm>
        </p:spPr>
        <p:txBody>
          <a:bodyPr/>
          <a:lstStyle/>
          <a:p>
            <a:r>
              <a:rPr lang="en-US" sz="1050" dirty="0" smtClean="0"/>
              <a:t>Health Advocate is an added bonus when you enroll in a UnitedHealthcare student medical plan. Your Health Advocate benefit, provided by Dickinson College, includes three important features: Healthcare Help, MedChoice Support, and Medical Bill Saver. This all-in-1 benefit is designed to help you personally navigate the healthcare maze, make better decisions about your medical care, and lower your medical bills.</a:t>
            </a:r>
            <a:r>
              <a:rPr lang="en-US" sz="1050" b="1" dirty="0" smtClean="0"/>
              <a:t>	</a:t>
            </a:r>
            <a:endParaRPr lang="en-US" sz="1050" b="1" dirty="0"/>
          </a:p>
        </p:txBody>
      </p:sp>
      <p:sp>
        <p:nvSpPr>
          <p:cNvPr id="8" name="Content Placeholder 2"/>
          <p:cNvSpPr txBox="1">
            <a:spLocks/>
          </p:cNvSpPr>
          <p:nvPr/>
        </p:nvSpPr>
        <p:spPr>
          <a:xfrm>
            <a:off x="457200" y="2209800"/>
            <a:ext cx="4191000" cy="4297680"/>
          </a:xfrm>
          <a:prstGeom prst="rect">
            <a:avLst/>
          </a:prstGeom>
        </p:spPr>
        <p:txBody>
          <a:bodyPr vert="horz" lIns="91440" tIns="45720" rIns="91440" bIns="45720" rtlCol="0">
            <a:normAutofit/>
          </a:bodyPr>
          <a:lstStyle/>
          <a:p>
            <a:pPr marL="463550" marR="0" lvl="0" indent="-231775" algn="l" defTabSz="914400" rtl="0" eaLnBrk="1" fontAlgn="auto" latinLnBrk="0" hangingPunct="1">
              <a:lnSpc>
                <a:spcPct val="100000"/>
              </a:lnSpc>
              <a:spcBef>
                <a:spcPts val="0"/>
              </a:spcBef>
              <a:spcAft>
                <a:spcPts val="600"/>
              </a:spcAft>
              <a:buClrTx/>
              <a:buSzTx/>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230188" algn="l"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463550" marR="0" lvl="0" indent="-231775" algn="l" defTabSz="914400" rtl="0" eaLnBrk="1" fontAlgn="auto" latinLnBrk="0" hangingPunct="1">
              <a:lnSpc>
                <a:spcPct val="100000"/>
              </a:lnSpc>
              <a:spcBef>
                <a:spcPts val="0"/>
              </a:spcBef>
              <a:spcAft>
                <a:spcPts val="600"/>
              </a:spcAft>
              <a:buClrTx/>
              <a:buSzTx/>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63550" marR="0" lvl="0" indent="-231775" algn="l" defTabSz="914400" rtl="0" eaLnBrk="1" fontAlgn="auto" latinLnBrk="0" hangingPunct="1">
              <a:lnSpc>
                <a:spcPct val="100000"/>
              </a:lnSpc>
              <a:spcBef>
                <a:spcPts val="0"/>
              </a:spcBef>
              <a:spcAft>
                <a:spcPts val="600"/>
              </a:spcAft>
              <a:buClrTx/>
              <a:buSzTx/>
              <a:buFont typeface="Wingdings" pitchFamily="2" charset="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2"/>
          <p:cNvSpPr>
            <a:spLocks noGrp="1"/>
          </p:cNvSpPr>
          <p:nvPr>
            <p:ph sz="quarter" idx="12"/>
          </p:nvPr>
        </p:nvSpPr>
        <p:spPr>
          <a:xfrm>
            <a:off x="4648200" y="2255520"/>
            <a:ext cx="4038600" cy="4297680"/>
          </a:xfrm>
        </p:spPr>
        <p:txBody>
          <a:bodyPr>
            <a:normAutofit/>
          </a:bodyPr>
          <a:lstStyle/>
          <a:p>
            <a:r>
              <a:rPr lang="en-US" dirty="0" smtClean="0"/>
              <a:t>Medical Bill Saver</a:t>
            </a:r>
          </a:p>
          <a:p>
            <a:pPr fontAlgn="t">
              <a:buNone/>
            </a:pPr>
            <a:r>
              <a:rPr lang="en-US" sz="1100" b="1" dirty="0" smtClean="0"/>
              <a:t>	</a:t>
            </a:r>
            <a:r>
              <a:rPr lang="en-US" sz="1000" b="1" dirty="0" smtClean="0"/>
              <a:t>How can it Help?</a:t>
            </a:r>
            <a:endParaRPr lang="en-US" sz="1000" dirty="0" smtClean="0"/>
          </a:p>
          <a:p>
            <a:r>
              <a:rPr lang="en-US" sz="1000" dirty="0" smtClean="0"/>
              <a:t>Negotiation can result in 25-50% savings.</a:t>
            </a:r>
          </a:p>
          <a:p>
            <a:r>
              <a:rPr lang="en-US" sz="1000" dirty="0" smtClean="0"/>
              <a:t>Easy-to-read, personal Saving Result Statement, summarizing outcome and payment terms.</a:t>
            </a:r>
          </a:p>
          <a:p>
            <a:r>
              <a:rPr lang="en-US" sz="1000" dirty="0" smtClean="0"/>
              <a:t>Provider sign-off on payment terms and conditions.</a:t>
            </a:r>
          </a:p>
          <a:p>
            <a:pPr lvl="1" algn="ctr">
              <a:buNone/>
            </a:pPr>
            <a:endParaRPr lang="en-US" sz="1500" dirty="0" smtClean="0"/>
          </a:p>
          <a:p>
            <a:pPr algn="ctr">
              <a:buNone/>
            </a:pPr>
            <a:endParaRPr lang="en-US" sz="1000" b="1" dirty="0" smtClean="0"/>
          </a:p>
          <a:p>
            <a:pPr algn="ctr">
              <a:buNone/>
            </a:pPr>
            <a:r>
              <a:rPr lang="en-US" sz="1400" b="1" dirty="0" smtClean="0">
                <a:solidFill>
                  <a:srgbClr val="2D7EC2"/>
                </a:solidFill>
              </a:rPr>
              <a:t> Help is Only a Phone Call Away!</a:t>
            </a:r>
            <a:r>
              <a:rPr lang="en-US" sz="1400" dirty="0" smtClean="0">
                <a:solidFill>
                  <a:srgbClr val="2D7EC2"/>
                </a:solidFill>
              </a:rPr>
              <a:t/>
            </a:r>
            <a:br>
              <a:rPr lang="en-US" sz="1400" dirty="0" smtClean="0">
                <a:solidFill>
                  <a:srgbClr val="2D7EC2"/>
                </a:solidFill>
              </a:rPr>
            </a:br>
            <a:r>
              <a:rPr lang="en-US" sz="1400" b="1" dirty="0" smtClean="0">
                <a:solidFill>
                  <a:srgbClr val="2D7EC2"/>
                </a:solidFill>
              </a:rPr>
              <a:t/>
            </a:r>
            <a:br>
              <a:rPr lang="en-US" sz="1400" b="1" dirty="0" smtClean="0">
                <a:solidFill>
                  <a:srgbClr val="2D7EC2"/>
                </a:solidFill>
              </a:rPr>
            </a:br>
            <a:r>
              <a:rPr lang="en-US" sz="1400" b="1" dirty="0" smtClean="0">
                <a:solidFill>
                  <a:srgbClr val="2D7EC2"/>
                </a:solidFill>
              </a:rPr>
              <a:t>Phone Number:</a:t>
            </a:r>
            <a:r>
              <a:rPr lang="en-US" sz="1400" dirty="0" smtClean="0">
                <a:solidFill>
                  <a:srgbClr val="2D7EC2"/>
                </a:solidFill>
              </a:rPr>
              <a:t> 1-866-799-2670</a:t>
            </a:r>
            <a:br>
              <a:rPr lang="en-US" sz="1400" dirty="0" smtClean="0">
                <a:solidFill>
                  <a:srgbClr val="2D7EC2"/>
                </a:solidFill>
              </a:rPr>
            </a:br>
            <a:r>
              <a:rPr lang="en-US" sz="1400" b="1" dirty="0" smtClean="0">
                <a:solidFill>
                  <a:srgbClr val="2D7EC2"/>
                </a:solidFill>
              </a:rPr>
              <a:t>Email:</a:t>
            </a:r>
            <a:r>
              <a:rPr lang="en-US" sz="1400" dirty="0" smtClean="0">
                <a:solidFill>
                  <a:srgbClr val="2D7EC2"/>
                </a:solidFill>
              </a:rPr>
              <a:t> </a:t>
            </a:r>
            <a:r>
              <a:rPr lang="en-US" sz="1400" b="1" cap="all" dirty="0" smtClean="0">
                <a:solidFill>
                  <a:srgbClr val="2D7EC2"/>
                </a:solidFill>
                <a:hlinkClick r:id="rId2"/>
              </a:rPr>
              <a:t>answers@HealthAdvocate.com</a:t>
            </a:r>
            <a:r>
              <a:rPr lang="en-US" sz="1400" dirty="0" smtClean="0">
                <a:solidFill>
                  <a:srgbClr val="2D7EC2"/>
                </a:solidFill>
              </a:rPr>
              <a:t/>
            </a:r>
            <a:br>
              <a:rPr lang="en-US" sz="1400" dirty="0" smtClean="0">
                <a:solidFill>
                  <a:srgbClr val="2D7EC2"/>
                </a:solidFill>
              </a:rPr>
            </a:br>
            <a:r>
              <a:rPr lang="en-US" sz="1400" b="1" dirty="0" smtClean="0">
                <a:solidFill>
                  <a:srgbClr val="2D7EC2"/>
                </a:solidFill>
              </a:rPr>
              <a:t>Web: </a:t>
            </a:r>
            <a:r>
              <a:rPr lang="en-US" sz="1400" b="1" cap="all" dirty="0" smtClean="0">
                <a:solidFill>
                  <a:srgbClr val="2D7EC2"/>
                </a:solidFill>
                <a:hlinkClick r:id="rId3"/>
              </a:rPr>
              <a:t>HealthAdvocate.com/members</a:t>
            </a:r>
            <a:endParaRPr lang="en-US" sz="1400" dirty="0" smtClean="0">
              <a:solidFill>
                <a:srgbClr val="2D7EC2"/>
              </a:solidFill>
            </a:endParaRPr>
          </a:p>
          <a:p>
            <a:pPr lvl="1"/>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6430820"/>
            <a:ext cx="266700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bg2"/>
                </a:solidFill>
              </a:rPr>
              <a:t>© 2013 RCM&amp;D. All Rights Reserved.</a:t>
            </a:r>
          </a:p>
          <a:p>
            <a:endParaRPr lang="en-US" sz="800" b="1" dirty="0">
              <a:solidFill>
                <a:schemeClr val="bg2"/>
              </a:solidFill>
            </a:endParaRPr>
          </a:p>
        </p:txBody>
      </p:sp>
      <p:sp>
        <p:nvSpPr>
          <p:cNvPr id="6" name="Title 5"/>
          <p:cNvSpPr>
            <a:spLocks noGrp="1"/>
          </p:cNvSpPr>
          <p:nvPr>
            <p:ph type="title"/>
          </p:nvPr>
        </p:nvSpPr>
        <p:spPr/>
        <p:txBody>
          <a:bodyPr>
            <a:normAutofit fontScale="90000"/>
          </a:bodyPr>
          <a:lstStyle/>
          <a:p>
            <a:r>
              <a:rPr lang="en-US" dirty="0" smtClean="0"/>
              <a:t>Resources</a:t>
            </a:r>
            <a:endParaRPr lang="en-US" dirty="0">
              <a:solidFill>
                <a:srgbClr val="8DB632"/>
              </a:solidFill>
            </a:endParaRPr>
          </a:p>
        </p:txBody>
      </p:sp>
      <p:sp>
        <p:nvSpPr>
          <p:cNvPr id="5" name="Content Placeholder 4"/>
          <p:cNvSpPr>
            <a:spLocks noGrp="1"/>
          </p:cNvSpPr>
          <p:nvPr>
            <p:ph sz="quarter" idx="12"/>
          </p:nvPr>
        </p:nvSpPr>
        <p:spPr>
          <a:xfrm>
            <a:off x="228600" y="2057400"/>
            <a:ext cx="4191000" cy="4297680"/>
          </a:xfrm>
        </p:spPr>
        <p:txBody>
          <a:bodyPr>
            <a:normAutofit/>
          </a:bodyPr>
          <a:lstStyle/>
          <a:p>
            <a:pPr algn="ctr"/>
            <a:endParaRPr lang="en-US" dirty="0" smtClean="0"/>
          </a:p>
          <a:p>
            <a:pPr algn="ctr">
              <a:buNone/>
            </a:pPr>
            <a:r>
              <a:rPr lang="en-US" sz="1400" b="1" dirty="0" smtClean="0"/>
              <a:t>UnitedHealthcare Global offers the following key services: </a:t>
            </a:r>
          </a:p>
          <a:p>
            <a:r>
              <a:rPr lang="en-US" sz="1400" dirty="0" smtClean="0"/>
              <a:t>Medical Assistance Services </a:t>
            </a:r>
          </a:p>
          <a:p>
            <a:r>
              <a:rPr lang="en-US" sz="1400" dirty="0" smtClean="0"/>
              <a:t>Medical Evacuation &amp; Repatriation Services </a:t>
            </a:r>
          </a:p>
          <a:p>
            <a:r>
              <a:rPr lang="en-US" sz="1400" dirty="0" smtClean="0"/>
              <a:t>Security &amp; Natural Disaster Evacuation Services </a:t>
            </a:r>
          </a:p>
          <a:p>
            <a:r>
              <a:rPr lang="en-US" sz="1400" dirty="0" smtClean="0"/>
              <a:t>Worldwide Destination Intelligence </a:t>
            </a:r>
          </a:p>
          <a:p>
            <a:r>
              <a:rPr lang="en-US" sz="1400" dirty="0" smtClean="0"/>
              <a:t>Travel Assistance Services </a:t>
            </a:r>
          </a:p>
          <a:p>
            <a:pPr>
              <a:buNone/>
            </a:pPr>
            <a:endParaRPr lang="en-US" dirty="0" smtClean="0"/>
          </a:p>
          <a:p>
            <a:pPr algn="ctr">
              <a:buNone/>
            </a:pPr>
            <a:r>
              <a:rPr lang="en-US" dirty="0" smtClean="0"/>
              <a:t>To learn more about this valuable benefit, review the</a:t>
            </a:r>
            <a:r>
              <a:rPr lang="en-US" b="1" cap="all" dirty="0" smtClean="0"/>
              <a:t> </a:t>
            </a:r>
            <a:r>
              <a:rPr lang="en-US" dirty="0" smtClean="0">
                <a:hlinkClick r:id="rId2"/>
              </a:rPr>
              <a:t>UHCG Program Guide.</a:t>
            </a:r>
            <a:endParaRPr lang="en-US" dirty="0"/>
          </a:p>
        </p:txBody>
      </p:sp>
      <p:sp>
        <p:nvSpPr>
          <p:cNvPr id="8" name="Text Placeholder 7"/>
          <p:cNvSpPr>
            <a:spLocks noGrp="1"/>
          </p:cNvSpPr>
          <p:nvPr>
            <p:ph type="body" sz="quarter" idx="13"/>
          </p:nvPr>
        </p:nvSpPr>
        <p:spPr/>
        <p:txBody>
          <a:bodyPr/>
          <a:lstStyle/>
          <a:p>
            <a:r>
              <a:rPr lang="en-US" sz="1800" dirty="0" smtClean="0">
                <a:solidFill>
                  <a:srgbClr val="8DB632"/>
                </a:solidFill>
              </a:rPr>
              <a:t>Travel Assistance, Evacuation &amp; Repatriation</a:t>
            </a:r>
            <a:endParaRPr lang="en-US" sz="1800" dirty="0">
              <a:solidFill>
                <a:srgbClr val="8DB632"/>
              </a:solidFill>
            </a:endParaRPr>
          </a:p>
        </p:txBody>
      </p:sp>
      <p:sp>
        <p:nvSpPr>
          <p:cNvPr id="9" name="Text Placeholder 8"/>
          <p:cNvSpPr>
            <a:spLocks noGrp="1"/>
          </p:cNvSpPr>
          <p:nvPr>
            <p:ph type="body" sz="quarter" idx="14"/>
          </p:nvPr>
        </p:nvSpPr>
        <p:spPr>
          <a:xfrm>
            <a:off x="152400" y="1447800"/>
            <a:ext cx="8688258" cy="685800"/>
          </a:xfrm>
        </p:spPr>
        <p:txBody>
          <a:bodyPr/>
          <a:lstStyle/>
          <a:p>
            <a:r>
              <a:rPr lang="en-US" sz="1200" dirty="0" smtClean="0"/>
              <a:t>As a UnitedHealthcare member you are eligible for global emergency and medical assistance services provided by UnitedHealthcare Global. These benefits are available if you are traveling 100 miles or more from your permanent home, campus address, or while you are abroad. These services are accessible 24 hours a day, 365 days a year!</a:t>
            </a:r>
            <a:endParaRPr lang="en-US" sz="1200" dirty="0"/>
          </a:p>
        </p:txBody>
      </p:sp>
      <p:sp>
        <p:nvSpPr>
          <p:cNvPr id="10" name="Content Placeholder 9"/>
          <p:cNvSpPr>
            <a:spLocks noGrp="1"/>
          </p:cNvSpPr>
          <p:nvPr>
            <p:ph sz="quarter" idx="15"/>
          </p:nvPr>
        </p:nvSpPr>
        <p:spPr>
          <a:xfrm>
            <a:off x="4724400" y="2407920"/>
            <a:ext cx="4191000" cy="4297680"/>
          </a:xfrm>
        </p:spPr>
        <p:txBody>
          <a:bodyPr>
            <a:normAutofit/>
          </a:bodyPr>
          <a:lstStyle/>
          <a:p>
            <a:pPr algn="ctr">
              <a:buNone/>
            </a:pPr>
            <a:r>
              <a:rPr lang="en-US" sz="1200" b="1" dirty="0" smtClean="0"/>
              <a:t>How To Use UnitedHealthcare Global Assistance Services </a:t>
            </a:r>
          </a:p>
          <a:p>
            <a:r>
              <a:rPr lang="en-US" sz="1200" dirty="0" smtClean="0"/>
              <a:t>24 hours a day, 7 days a week, 365 days a year </a:t>
            </a:r>
          </a:p>
          <a:p>
            <a:r>
              <a:rPr lang="en-US" sz="1200" dirty="0" smtClean="0"/>
              <a:t>If You have a medical, personal safety or travel problem, simply call Us for assistance. Our toll-free and collect-call telephone numbers are printed on Your ID card. Either call the toll-free number of the country You are in, call the Emergency Response Center collect, or email the Emergency Response Center at: </a:t>
            </a:r>
          </a:p>
          <a:p>
            <a:pPr>
              <a:buNone/>
            </a:pPr>
            <a:endParaRPr lang="en-US" sz="1200" dirty="0" smtClean="0"/>
          </a:p>
          <a:p>
            <a:pPr>
              <a:buNone/>
            </a:pPr>
            <a:r>
              <a:rPr lang="en-US" sz="1200" b="1" dirty="0" smtClean="0"/>
              <a:t>Toll-free Number: +1-800-527-0218 </a:t>
            </a:r>
          </a:p>
          <a:p>
            <a:pPr>
              <a:buNone/>
            </a:pPr>
            <a:r>
              <a:rPr lang="en-US" sz="1200" b="1" dirty="0" smtClean="0"/>
              <a:t>Call Collect: Baltimore, MD, USA +1-410-453-6330 </a:t>
            </a:r>
          </a:p>
          <a:p>
            <a:pPr>
              <a:buNone/>
            </a:pPr>
            <a:r>
              <a:rPr lang="en-US" sz="1200" b="1" dirty="0" smtClean="0"/>
              <a:t>Email: </a:t>
            </a:r>
            <a:r>
              <a:rPr lang="en-US" sz="1200" b="1" u="sng" dirty="0" smtClean="0">
                <a:solidFill>
                  <a:srgbClr val="0070C0"/>
                </a:solidFill>
              </a:rPr>
              <a:t>operations@unitedhealthcareglobal.com</a:t>
            </a:r>
            <a:endParaRPr lang="en-US" sz="1200" u="sng" dirty="0">
              <a:solidFill>
                <a:srgbClr val="0070C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Contact Information</a:t>
            </a:r>
            <a:endParaRPr lang="en-US" dirty="0">
              <a:solidFill>
                <a:srgbClr val="8DB632"/>
              </a:solidFill>
            </a:endParaRPr>
          </a:p>
        </p:txBody>
      </p:sp>
      <p:sp>
        <p:nvSpPr>
          <p:cNvPr id="12" name="Text Placeholder 3"/>
          <p:cNvSpPr>
            <a:spLocks noGrp="1"/>
          </p:cNvSpPr>
          <p:nvPr>
            <p:ph type="body" sz="quarter" idx="13"/>
          </p:nvPr>
        </p:nvSpPr>
        <p:spPr>
          <a:xfrm>
            <a:off x="304800" y="914400"/>
            <a:ext cx="8613648" cy="301752"/>
          </a:xfrm>
        </p:spPr>
        <p:txBody>
          <a:bodyPr/>
          <a:lstStyle/>
          <a:p>
            <a:r>
              <a:rPr lang="en-US" sz="1800" dirty="0" smtClean="0">
                <a:solidFill>
                  <a:srgbClr val="8DB632"/>
                </a:solidFill>
              </a:rPr>
              <a:t>2017-2018 Student Health Insurance Plan</a:t>
            </a:r>
            <a:endParaRPr lang="en-US" sz="1800" dirty="0"/>
          </a:p>
        </p:txBody>
      </p:sp>
      <p:sp>
        <p:nvSpPr>
          <p:cNvPr id="13" name="Content Placeholder 12"/>
          <p:cNvSpPr>
            <a:spLocks noGrp="1"/>
          </p:cNvSpPr>
          <p:nvPr>
            <p:ph sz="quarter" idx="12"/>
          </p:nvPr>
        </p:nvSpPr>
        <p:spPr>
          <a:xfrm>
            <a:off x="303342" y="1600200"/>
            <a:ext cx="8612058" cy="4526280"/>
          </a:xfrm>
        </p:spPr>
        <p:txBody>
          <a:bodyPr>
            <a:normAutofit/>
          </a:bodyPr>
          <a:lstStyle/>
          <a:p>
            <a:r>
              <a:rPr lang="en-US" dirty="0" smtClean="0"/>
              <a:t>Call A Nurse:  866-799-2670 (available 24/7)</a:t>
            </a:r>
          </a:p>
          <a:p>
            <a:r>
              <a:rPr lang="en-US" dirty="0" smtClean="0"/>
              <a:t>Health Advocate:  </a:t>
            </a:r>
            <a:r>
              <a:rPr lang="en-US" dirty="0" smtClean="0"/>
              <a:t>866-799-2670 </a:t>
            </a:r>
            <a:r>
              <a:rPr lang="en-US" dirty="0" smtClean="0"/>
              <a:t>(available 24/7)</a:t>
            </a:r>
          </a:p>
          <a:p>
            <a:r>
              <a:rPr lang="en-US" dirty="0" smtClean="0"/>
              <a:t>Global Emergency Services:  800-527-0218 (toll-free within the US)</a:t>
            </a:r>
          </a:p>
          <a:p>
            <a:pPr lvl="8">
              <a:buNone/>
            </a:pPr>
            <a:r>
              <a:rPr lang="en-US" dirty="0" smtClean="0"/>
              <a:t>410-453-6330 (collect outside the US)</a:t>
            </a:r>
          </a:p>
          <a:p>
            <a:pPr lvl="8">
              <a:buNone/>
            </a:pPr>
            <a:endParaRPr lang="en-US" dirty="0" smtClean="0"/>
          </a:p>
          <a:p>
            <a:r>
              <a:rPr lang="en-US" dirty="0" smtClean="0"/>
              <a:t>Claims or Replacement of Card – </a:t>
            </a:r>
            <a:r>
              <a:rPr lang="en-US" dirty="0" smtClean="0">
                <a:hlinkClick r:id="rId2"/>
              </a:rPr>
              <a:t>www.firststudent.com</a:t>
            </a:r>
            <a:endParaRPr lang="en-US" dirty="0" smtClean="0"/>
          </a:p>
          <a:p>
            <a:pPr>
              <a:buNone/>
            </a:pPr>
            <a:r>
              <a:rPr lang="en-US" dirty="0" smtClean="0"/>
              <a:t>	Customer Service:  800-505-4160 (available 7am – 7pm cst)</a:t>
            </a:r>
          </a:p>
          <a:p>
            <a:pPr>
              <a:buNone/>
            </a:pPr>
            <a:endParaRPr lang="en-US" dirty="0" smtClean="0"/>
          </a:p>
          <a:p>
            <a:r>
              <a:rPr lang="en-US" dirty="0" smtClean="0"/>
              <a:t>Insurance Broker (RCM&amp;D):  </a:t>
            </a:r>
            <a:r>
              <a:rPr lang="en-US" dirty="0" smtClean="0"/>
              <a:t>Tim Cummons</a:t>
            </a:r>
            <a:endParaRPr lang="en-US" dirty="0" smtClean="0"/>
          </a:p>
          <a:p>
            <a:pPr>
              <a:buNone/>
            </a:pPr>
            <a:r>
              <a:rPr lang="en-US" dirty="0" smtClean="0"/>
              <a:t>		phone:  800-346-4075 ext. </a:t>
            </a:r>
            <a:r>
              <a:rPr lang="en-US" dirty="0" smtClean="0"/>
              <a:t>1452</a:t>
            </a:r>
            <a:endParaRPr lang="en-US" dirty="0" smtClean="0"/>
          </a:p>
          <a:p>
            <a:pPr>
              <a:buNone/>
            </a:pPr>
            <a:r>
              <a:rPr lang="en-US" dirty="0" smtClean="0"/>
              <a:t>		email  </a:t>
            </a:r>
            <a:r>
              <a:rPr lang="en-US" dirty="0" smtClean="0">
                <a:hlinkClick r:id="rId3"/>
              </a:rPr>
              <a:t>Notre.Dame@rcmd.com</a:t>
            </a:r>
            <a:r>
              <a:rPr lang="en-US" dirty="0" smtClean="0"/>
              <a:t> </a:t>
            </a:r>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owerPoint Presentation Template (rev. April 2012)">
  <a:themeElements>
    <a:clrScheme name="RCM&amp;D">
      <a:dk1>
        <a:sysClr val="windowText" lastClr="000000"/>
      </a:dk1>
      <a:lt1>
        <a:sysClr val="window" lastClr="FFFFFF"/>
      </a:lt1>
      <a:dk2>
        <a:srgbClr val="002B54"/>
      </a:dk2>
      <a:lt2>
        <a:srgbClr val="919191"/>
      </a:lt2>
      <a:accent1>
        <a:srgbClr val="002B54"/>
      </a:accent1>
      <a:accent2>
        <a:srgbClr val="8DB632"/>
      </a:accent2>
      <a:accent3>
        <a:srgbClr val="2D7EC2"/>
      </a:accent3>
      <a:accent4>
        <a:srgbClr val="F49D25"/>
      </a:accent4>
      <a:accent5>
        <a:srgbClr val="C94398"/>
      </a:accent5>
      <a:accent6>
        <a:srgbClr val="9CCCEB"/>
      </a:accent6>
      <a:hlink>
        <a:srgbClr val="0000FF"/>
      </a:hlink>
      <a:folHlink>
        <a:srgbClr val="800080"/>
      </a:folHlink>
    </a:clrScheme>
    <a:fontScheme name="RCM&amp;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RCM&amp;D">
      <a:dk1>
        <a:sysClr val="windowText" lastClr="000000"/>
      </a:dk1>
      <a:lt1>
        <a:sysClr val="window" lastClr="FFFFFF"/>
      </a:lt1>
      <a:dk2>
        <a:srgbClr val="002B54"/>
      </a:dk2>
      <a:lt2>
        <a:srgbClr val="919191"/>
      </a:lt2>
      <a:accent1>
        <a:srgbClr val="002B54"/>
      </a:accent1>
      <a:accent2>
        <a:srgbClr val="8DB632"/>
      </a:accent2>
      <a:accent3>
        <a:srgbClr val="2D7EC2"/>
      </a:accent3>
      <a:accent4>
        <a:srgbClr val="F49D25"/>
      </a:accent4>
      <a:accent5>
        <a:srgbClr val="C94398"/>
      </a:accent5>
      <a:accent6>
        <a:srgbClr val="9CCCEB"/>
      </a:accent6>
      <a:hlink>
        <a:srgbClr val="0000FF"/>
      </a:hlink>
      <a:folHlink>
        <a:srgbClr val="800080"/>
      </a:folHlink>
    </a:clrScheme>
    <a:fontScheme name="RCM&amp;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0958E26CA6094A92DCD4AE5D85BC84" ma:contentTypeVersion="0" ma:contentTypeDescription="Create a new document." ma:contentTypeScope="" ma:versionID="0aef49aa89d2e85001d5889650e848f1">
  <xsd:schema xmlns:xsd="http://www.w3.org/2001/XMLSchema" xmlns:xs="http://www.w3.org/2001/XMLSchema" xmlns:p="http://schemas.microsoft.com/office/2006/metadata/properties" targetNamespace="http://schemas.microsoft.com/office/2006/metadata/properties" ma:root="true" ma:fieldsID="711b5f35d88f7f6ebfe284b0f73f439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72C768-3C1C-4346-99D1-1AD8062DE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A6E9A0C-30D2-46B0-8E6E-AE53E27B8B32}">
  <ds:schemaRef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29B67246-CB8D-402B-8FBE-5C75D6E7E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 Template (rev. April 2012)</Template>
  <TotalTime>66</TotalTime>
  <Words>1135</Words>
  <Application>Microsoft Office PowerPoint</Application>
  <PresentationFormat>On-screen Show (4:3)</PresentationFormat>
  <Paragraphs>134</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ＭＳ Ｐゴシック</vt:lpstr>
      <vt:lpstr>Arial</vt:lpstr>
      <vt:lpstr>Calibri</vt:lpstr>
      <vt:lpstr>Courier New</vt:lpstr>
      <vt:lpstr>Wingdings</vt:lpstr>
      <vt:lpstr>PowerPoint Presentation Template (rev. April 2012)</vt:lpstr>
      <vt:lpstr>Custom Design</vt:lpstr>
      <vt:lpstr>Notre Dame of Maryland University  2017-2018 Student Health Insurance Plan </vt:lpstr>
      <vt:lpstr>Highlights of Coverage</vt:lpstr>
      <vt:lpstr>Frequently Asked Questions </vt:lpstr>
      <vt:lpstr>Resources</vt:lpstr>
      <vt:lpstr>Resources</vt:lpstr>
      <vt:lpstr>Resources</vt:lpstr>
      <vt:lpstr>Resources</vt:lpstr>
      <vt:lpstr>Resources</vt:lpstr>
      <vt:lpstr>Contact Information</vt:lpstr>
    </vt:vector>
  </TitlesOfParts>
  <Company>RCMD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Ckudyba</dc:creator>
  <cp:lastModifiedBy>Timothy Cummons</cp:lastModifiedBy>
  <cp:revision>23</cp:revision>
  <dcterms:created xsi:type="dcterms:W3CDTF">2014-07-01T21:04:23Z</dcterms:created>
  <dcterms:modified xsi:type="dcterms:W3CDTF">2017-11-09T11:47:27Z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0x010100C70958E26CA6094A92DCD4AE5D85BC84</vt:lpwstr>
  </property>
</Properties>
</file>