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4" r:id="rId3"/>
    <p:sldId id="265" r:id="rId4"/>
    <p:sldId id="257" r:id="rId5"/>
    <p:sldId id="258" r:id="rId6"/>
    <p:sldId id="259" r:id="rId7"/>
    <p:sldId id="260" r:id="rId8"/>
    <p:sldId id="261" r:id="rId9"/>
    <p:sldId id="263" r:id="rId10"/>
    <p:sldId id="264" r:id="rId11"/>
    <p:sldId id="262" r:id="rId12"/>
    <p:sldId id="266" r:id="rId13"/>
    <p:sldId id="267" r:id="rId14"/>
    <p:sldId id="268" r:id="rId15"/>
    <p:sldId id="269" r:id="rId16"/>
    <p:sldId id="276" r:id="rId17"/>
    <p:sldId id="277" r:id="rId18"/>
    <p:sldId id="279" r:id="rId19"/>
    <p:sldId id="278" r:id="rId20"/>
    <p:sldId id="280" r:id="rId21"/>
    <p:sldId id="281" r:id="rId22"/>
    <p:sldId id="282" r:id="rId23"/>
    <p:sldId id="283" r:id="rId24"/>
    <p:sldId id="284" r:id="rId25"/>
    <p:sldId id="285" r:id="rId26"/>
    <p:sldId id="286" r:id="rId27"/>
    <p:sldId id="271" r:id="rId28"/>
    <p:sldId id="270" r:id="rId29"/>
    <p:sldId id="272" r:id="rId30"/>
    <p:sldId id="273" r:id="rId31"/>
    <p:sldId id="27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B61BEF0D-F0BB-DE4B-95CE-6DB70DBA9567}" type="datetimeFigureOut">
              <a:rPr lang="en-US" smtClean="0"/>
              <a:pPr/>
              <a:t>1/23/2019</a:t>
            </a:fld>
            <a:endParaRPr lang="en-US"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D57F1E4F-1CFF-5643-939E-217C01CDF565}" type="slidenum">
              <a:rPr lang="en-US" smtClean="0"/>
              <a:pPr/>
              <a:t>‹#›</a:t>
            </a:fld>
            <a:endParaRPr lang="en-US" dirty="0"/>
          </a:p>
        </p:txBody>
      </p:sp>
      <p:sp>
        <p:nvSpPr>
          <p:cNvPr id="13" name="Rectangle 12"/>
          <p:cNvSpPr/>
          <p:nvPr/>
        </p:nvSpPr>
        <p:spPr>
          <a:xfrm>
            <a:off x="0" y="0"/>
            <a:ext cx="12192000" cy="6858000"/>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8421" y="224172"/>
            <a:ext cx="4015161" cy="2463301"/>
          </a:xfrm>
          <a:prstGeom prst="rect">
            <a:avLst/>
          </a:prstGeom>
        </p:spPr>
      </p:pic>
    </p:spTree>
    <p:extLst>
      <p:ext uri="{BB962C8B-B14F-4D97-AF65-F5344CB8AC3E}">
        <p14:creationId xmlns:p14="http://schemas.microsoft.com/office/powerpoint/2010/main" val="266813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79553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1"/>
            <a:ext cx="3932237" cy="37255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2688554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1825625"/>
            <a:ext cx="10515600" cy="39326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414359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38488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38488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2350843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757312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2873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292370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2"/>
            <a:ext cx="2743200" cy="365125"/>
          </a:xfrm>
          <a:prstGeom prst="rect">
            <a:avLst/>
          </a:prstGeom>
        </p:spPr>
        <p:txBody>
          <a:bodyPr/>
          <a:lstStyle/>
          <a:p>
            <a:fld id="{B61BEF0D-F0BB-DE4B-95CE-6DB70DBA9567}" type="datetimeFigureOut">
              <a:rPr lang="en-US" smtClean="0"/>
              <a:pPr/>
              <a:t>1/23/2019</a:t>
            </a:fld>
            <a:endParaRPr lang="en-US"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D57F1E4F-1CFF-5643-939E-217C01CDF565}" type="slidenum">
              <a:rPr lang="en-US" smtClean="0"/>
              <a:pPr/>
              <a:t>‹#›</a:t>
            </a:fld>
            <a:endParaRPr lang="en-US" dirty="0"/>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132981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2"/>
            <a:ext cx="2743200" cy="365125"/>
          </a:xfrm>
          <a:prstGeom prst="rect">
            <a:avLst/>
          </a:prstGeom>
        </p:spPr>
        <p:txBody>
          <a:bodyPr/>
          <a:lstStyle/>
          <a:p>
            <a:fld id="{B61BEF0D-F0BB-DE4B-95CE-6DB70DBA9567}" type="datetimeFigureOut">
              <a:rPr lang="en-US" smtClean="0"/>
              <a:pPr/>
              <a:t>1/23/2019</a:t>
            </a:fld>
            <a:endParaRPr lang="en-US"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D57F1E4F-1CFF-5643-939E-217C01CDF565}" type="slidenum">
              <a:rPr lang="en-US" smtClean="0"/>
              <a:pPr/>
              <a:t>‹#›</a:t>
            </a:fld>
            <a:endParaRPr lang="en-US" dirty="0"/>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315133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39275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39275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426954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24493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24493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3576520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Rectangle 5"/>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3188272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604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120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1"/>
            <a:ext cx="3932237" cy="374203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262951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6"/>
            <a:ext cx="10515600" cy="397381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5888114"/>
            <a:ext cx="12192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8" name="Picture 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46826" y="5888114"/>
            <a:ext cx="4530153" cy="969887"/>
          </a:xfrm>
          <a:prstGeom prst="rect">
            <a:avLst/>
          </a:prstGeom>
        </p:spPr>
      </p:pic>
    </p:spTree>
    <p:extLst>
      <p:ext uri="{BB962C8B-B14F-4D97-AF65-F5344CB8AC3E}">
        <p14:creationId xmlns:p14="http://schemas.microsoft.com/office/powerpoint/2010/main" val="195235454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Lst>
  <p:txStyles>
    <p:titleStyle>
      <a:lvl1pPr algn="l" defTabSz="914400" rtl="0" eaLnBrk="1" latinLnBrk="0" hangingPunct="1">
        <a:lnSpc>
          <a:spcPct val="90000"/>
        </a:lnSpc>
        <a:spcBef>
          <a:spcPct val="0"/>
        </a:spcBef>
        <a:buNone/>
        <a:defRPr sz="4400" kern="1200">
          <a:solidFill>
            <a:schemeClr val="tx1"/>
          </a:solidFill>
          <a:latin typeface="Garamond" panose="020204040303010108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anose="020204040303010108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anose="020204040303010108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anose="020204040303010108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4470"/>
            <a:ext cx="10363200" cy="1319753"/>
          </a:xfrm>
        </p:spPr>
        <p:txBody>
          <a:bodyPr>
            <a:normAutofit fontScale="90000"/>
          </a:bodyPr>
          <a:lstStyle/>
          <a:p>
            <a:r>
              <a:rPr lang="en-US" dirty="0" smtClean="0"/>
              <a:t>Communication Tools for Preceptors</a:t>
            </a:r>
            <a:endParaRPr lang="en-US" dirty="0"/>
          </a:p>
        </p:txBody>
      </p:sp>
      <p:sp>
        <p:nvSpPr>
          <p:cNvPr id="3" name="Subtitle 2"/>
          <p:cNvSpPr>
            <a:spLocks noGrp="1"/>
          </p:cNvSpPr>
          <p:nvPr>
            <p:ph type="subTitle" idx="1"/>
          </p:nvPr>
        </p:nvSpPr>
        <p:spPr/>
        <p:txBody>
          <a:bodyPr>
            <a:normAutofit/>
          </a:bodyPr>
          <a:lstStyle/>
          <a:p>
            <a:r>
              <a:rPr lang="en-US" dirty="0" smtClean="0"/>
              <a:t>Sherry Moore, B.S.,</a:t>
            </a:r>
            <a:r>
              <a:rPr lang="en-US" dirty="0" err="1" smtClean="0"/>
              <a:t>R.Ph</a:t>
            </a:r>
            <a:r>
              <a:rPr lang="en-US" dirty="0" smtClean="0"/>
              <a:t>.</a:t>
            </a:r>
          </a:p>
          <a:p>
            <a:r>
              <a:rPr lang="en-US" dirty="0" smtClean="0"/>
              <a:t>Assistant Director of Experiential Education</a:t>
            </a:r>
          </a:p>
          <a:p>
            <a:r>
              <a:rPr lang="en-US" dirty="0" smtClean="0"/>
              <a:t>Notre Dame of Maryland University</a:t>
            </a:r>
            <a:endParaRPr lang="en-US" dirty="0"/>
          </a:p>
        </p:txBody>
      </p:sp>
    </p:spTree>
    <p:extLst>
      <p:ext uri="{BB962C8B-B14F-4D97-AF65-F5344CB8AC3E}">
        <p14:creationId xmlns:p14="http://schemas.microsoft.com/office/powerpoint/2010/main" val="635200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        </a:t>
            </a:r>
            <a:r>
              <a:rPr lang="en-US" sz="5400" u="sng" dirty="0" smtClean="0">
                <a:solidFill>
                  <a:schemeClr val="accent2">
                    <a:lumMod val="50000"/>
                  </a:schemeClr>
                </a:solidFill>
              </a:rPr>
              <a:t>The Expressive</a:t>
            </a:r>
            <a:endParaRPr lang="en-US" sz="5400" u="sng" dirty="0">
              <a:solidFill>
                <a:schemeClr val="accent2">
                  <a:lumMod val="50000"/>
                </a:schemeClr>
              </a:solidFill>
            </a:endParaRPr>
          </a:p>
        </p:txBody>
      </p:sp>
      <p:sp>
        <p:nvSpPr>
          <p:cNvPr id="3" name="Text Placeholder 2"/>
          <p:cNvSpPr>
            <a:spLocks noGrp="1"/>
          </p:cNvSpPr>
          <p:nvPr>
            <p:ph type="body" idx="1"/>
          </p:nvPr>
        </p:nvSpPr>
        <p:spPr/>
        <p:txBody>
          <a:bodyPr/>
          <a:lstStyle/>
          <a:p>
            <a:r>
              <a:rPr lang="en-US" dirty="0" smtClean="0">
                <a:solidFill>
                  <a:schemeClr val="accent2">
                    <a:lumMod val="50000"/>
                  </a:schemeClr>
                </a:solidFill>
              </a:rPr>
              <a:t>Strengths</a:t>
            </a:r>
            <a:endParaRPr lang="en-US" dirty="0">
              <a:solidFill>
                <a:schemeClr val="accent2">
                  <a:lumMod val="50000"/>
                </a:schemeClr>
              </a:solidFill>
            </a:endParaRPr>
          </a:p>
        </p:txBody>
      </p:sp>
      <p:sp>
        <p:nvSpPr>
          <p:cNvPr id="4" name="Content Placeholder 3"/>
          <p:cNvSpPr>
            <a:spLocks noGrp="1"/>
          </p:cNvSpPr>
          <p:nvPr>
            <p:ph sz="half" idx="2"/>
          </p:nvPr>
        </p:nvSpPr>
        <p:spPr/>
        <p:txBody>
          <a:bodyPr/>
          <a:lstStyle/>
          <a:p>
            <a:r>
              <a:rPr lang="en-US" dirty="0">
                <a:solidFill>
                  <a:schemeClr val="tx2">
                    <a:lumMod val="10000"/>
                  </a:schemeClr>
                </a:solidFill>
              </a:rPr>
              <a:t>Charismatic</a:t>
            </a:r>
          </a:p>
          <a:p>
            <a:r>
              <a:rPr lang="en-US" dirty="0">
                <a:solidFill>
                  <a:schemeClr val="tx2">
                    <a:lumMod val="10000"/>
                  </a:schemeClr>
                </a:solidFill>
              </a:rPr>
              <a:t>Lively and enthusiastic</a:t>
            </a:r>
          </a:p>
          <a:p>
            <a:r>
              <a:rPr lang="en-US" dirty="0">
                <a:solidFill>
                  <a:schemeClr val="tx2">
                    <a:lumMod val="10000"/>
                  </a:schemeClr>
                </a:solidFill>
              </a:rPr>
              <a:t>People-oriented</a:t>
            </a:r>
          </a:p>
          <a:p>
            <a:r>
              <a:rPr lang="en-US" dirty="0">
                <a:solidFill>
                  <a:schemeClr val="tx2">
                    <a:lumMod val="10000"/>
                  </a:schemeClr>
                </a:solidFill>
              </a:rPr>
              <a:t>Persuasive</a:t>
            </a:r>
          </a:p>
          <a:p>
            <a:r>
              <a:rPr lang="en-US" dirty="0">
                <a:solidFill>
                  <a:schemeClr val="tx2">
                    <a:lumMod val="10000"/>
                  </a:schemeClr>
                </a:solidFill>
              </a:rPr>
              <a:t>Very Visual and creative</a:t>
            </a:r>
          </a:p>
          <a:p>
            <a:endParaRPr lang="en-US" dirty="0"/>
          </a:p>
        </p:txBody>
      </p:sp>
      <p:sp>
        <p:nvSpPr>
          <p:cNvPr id="5" name="Text Placeholder 4"/>
          <p:cNvSpPr>
            <a:spLocks noGrp="1"/>
          </p:cNvSpPr>
          <p:nvPr>
            <p:ph type="body" sz="quarter" idx="3"/>
          </p:nvPr>
        </p:nvSpPr>
        <p:spPr/>
        <p:txBody>
          <a:bodyPr/>
          <a:lstStyle/>
          <a:p>
            <a:r>
              <a:rPr lang="en-US" dirty="0" smtClean="0">
                <a:solidFill>
                  <a:schemeClr val="accent2">
                    <a:lumMod val="50000"/>
                  </a:schemeClr>
                </a:solidFill>
              </a:rPr>
              <a:t>Challenges</a:t>
            </a:r>
            <a:endParaRPr lang="en-US" dirty="0">
              <a:solidFill>
                <a:schemeClr val="accent2">
                  <a:lumMod val="50000"/>
                </a:schemeClr>
              </a:solidFill>
            </a:endParaRPr>
          </a:p>
        </p:txBody>
      </p:sp>
      <p:sp>
        <p:nvSpPr>
          <p:cNvPr id="6" name="Content Placeholder 5"/>
          <p:cNvSpPr>
            <a:spLocks noGrp="1"/>
          </p:cNvSpPr>
          <p:nvPr>
            <p:ph sz="quarter" idx="4"/>
          </p:nvPr>
        </p:nvSpPr>
        <p:spPr/>
        <p:txBody>
          <a:bodyPr/>
          <a:lstStyle/>
          <a:p>
            <a:r>
              <a:rPr lang="en-US" dirty="0" smtClean="0">
                <a:solidFill>
                  <a:schemeClr val="tx1">
                    <a:lumMod val="95000"/>
                    <a:lumOff val="5000"/>
                  </a:schemeClr>
                </a:solidFill>
              </a:rPr>
              <a:t>Tasks can fall through the cracks</a:t>
            </a:r>
          </a:p>
          <a:p>
            <a:r>
              <a:rPr lang="en-US" dirty="0" smtClean="0">
                <a:solidFill>
                  <a:schemeClr val="tx1">
                    <a:lumMod val="95000"/>
                    <a:lumOff val="5000"/>
                  </a:schemeClr>
                </a:solidFill>
              </a:rPr>
              <a:t>Projects can go uncompleted</a:t>
            </a:r>
          </a:p>
          <a:p>
            <a:r>
              <a:rPr lang="en-US" dirty="0" smtClean="0">
                <a:solidFill>
                  <a:schemeClr val="tx1">
                    <a:lumMod val="95000"/>
                    <a:lumOff val="5000"/>
                  </a:schemeClr>
                </a:solidFill>
              </a:rPr>
              <a:t>Can be egotistical</a:t>
            </a:r>
          </a:p>
          <a:p>
            <a:r>
              <a:rPr lang="en-US" dirty="0" smtClean="0">
                <a:solidFill>
                  <a:schemeClr val="tx1">
                    <a:lumMod val="95000"/>
                    <a:lumOff val="5000"/>
                  </a:schemeClr>
                </a:solidFill>
              </a:rPr>
              <a:t>Difficulty working independently</a:t>
            </a:r>
          </a:p>
          <a:p>
            <a:r>
              <a:rPr lang="en-US" dirty="0" smtClean="0">
                <a:solidFill>
                  <a:schemeClr val="tx1">
                    <a:lumMod val="95000"/>
                    <a:lumOff val="5000"/>
                  </a:schemeClr>
                </a:solidFill>
              </a:rPr>
              <a:t>Not focused on the NOW</a:t>
            </a:r>
            <a:endParaRPr lang="en-US" dirty="0">
              <a:solidFill>
                <a:schemeClr val="tx1">
                  <a:lumMod val="95000"/>
                  <a:lumOff val="5000"/>
                </a:schemeClr>
              </a:solidFill>
            </a:endParaRPr>
          </a:p>
        </p:txBody>
      </p:sp>
    </p:spTree>
    <p:extLst>
      <p:ext uri="{BB962C8B-B14F-4D97-AF65-F5344CB8AC3E}">
        <p14:creationId xmlns:p14="http://schemas.microsoft.com/office/powerpoint/2010/main" val="2341932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21" y="2700867"/>
            <a:ext cx="8596668" cy="1826581"/>
          </a:xfrm>
        </p:spPr>
        <p:txBody>
          <a:bodyPr>
            <a:noAutofit/>
          </a:bodyPr>
          <a:lstStyle/>
          <a:p>
            <a:r>
              <a:rPr lang="en-US" sz="4400" dirty="0" smtClean="0">
                <a:solidFill>
                  <a:schemeClr val="accent2">
                    <a:lumMod val="50000"/>
                  </a:schemeClr>
                </a:solidFill>
              </a:rPr>
              <a:t>Speaking the Student Communication Style for Understanding</a:t>
            </a:r>
            <a:endParaRPr lang="en-US" sz="44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27140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solidFill>
                  <a:schemeClr val="accent2">
                    <a:lumMod val="50000"/>
                  </a:schemeClr>
                </a:solidFill>
              </a:rPr>
              <a:t>Communicating with a Driver</a:t>
            </a:r>
            <a:endParaRPr lang="en-US" sz="4000" u="sng"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solidFill>
                  <a:schemeClr val="tx2">
                    <a:lumMod val="10000"/>
                  </a:schemeClr>
                </a:solidFill>
              </a:rPr>
              <a:t>Talk more directly, be brief and concise.</a:t>
            </a:r>
          </a:p>
          <a:p>
            <a:pPr marL="228600" lvl="2"/>
            <a:r>
              <a:rPr lang="en-US" sz="2800" dirty="0" smtClean="0">
                <a:solidFill>
                  <a:schemeClr val="tx2">
                    <a:lumMod val="10000"/>
                  </a:schemeClr>
                </a:solidFill>
              </a:rPr>
              <a:t>Focus </a:t>
            </a:r>
            <a:r>
              <a:rPr lang="en-US" sz="2800" dirty="0">
                <a:solidFill>
                  <a:schemeClr val="tx2">
                    <a:lumMod val="10000"/>
                  </a:schemeClr>
                </a:solidFill>
              </a:rPr>
              <a:t>a little less on detail but present facts logically</a:t>
            </a:r>
          </a:p>
          <a:p>
            <a:r>
              <a:rPr lang="en-US" dirty="0">
                <a:solidFill>
                  <a:schemeClr val="tx2">
                    <a:lumMod val="10000"/>
                  </a:schemeClr>
                </a:solidFill>
              </a:rPr>
              <a:t>Keep emotions under control-Don’t talk about personal things</a:t>
            </a:r>
          </a:p>
          <a:p>
            <a:r>
              <a:rPr lang="en-US" dirty="0">
                <a:solidFill>
                  <a:schemeClr val="tx2">
                    <a:lumMod val="10000"/>
                  </a:schemeClr>
                </a:solidFill>
              </a:rPr>
              <a:t>Be more result and goal oriented in your approach</a:t>
            </a:r>
          </a:p>
          <a:p>
            <a:r>
              <a:rPr lang="en-US" dirty="0">
                <a:solidFill>
                  <a:schemeClr val="tx2">
                    <a:lumMod val="10000"/>
                  </a:schemeClr>
                </a:solidFill>
              </a:rPr>
              <a:t>Talk Win-Win</a:t>
            </a:r>
          </a:p>
          <a:p>
            <a:r>
              <a:rPr lang="en-US" dirty="0">
                <a:solidFill>
                  <a:schemeClr val="tx2">
                    <a:lumMod val="10000"/>
                  </a:schemeClr>
                </a:solidFill>
              </a:rPr>
              <a:t>Speed up your communication to a quicker pace</a:t>
            </a:r>
          </a:p>
          <a:p>
            <a:r>
              <a:rPr lang="en-US" dirty="0">
                <a:solidFill>
                  <a:schemeClr val="tx2">
                    <a:lumMod val="10000"/>
                  </a:schemeClr>
                </a:solidFill>
              </a:rPr>
              <a:t>Don’t come across as opinionated</a:t>
            </a:r>
          </a:p>
          <a:p>
            <a:r>
              <a:rPr lang="en-US" dirty="0">
                <a:solidFill>
                  <a:schemeClr val="tx2">
                    <a:lumMod val="10000"/>
                  </a:schemeClr>
                </a:solidFill>
              </a:rPr>
              <a:t>Be truthful</a:t>
            </a:r>
          </a:p>
          <a:p>
            <a:endParaRPr lang="en-US" dirty="0"/>
          </a:p>
        </p:txBody>
      </p:sp>
    </p:spTree>
    <p:extLst>
      <p:ext uri="{BB962C8B-B14F-4D97-AF65-F5344CB8AC3E}">
        <p14:creationId xmlns:p14="http://schemas.microsoft.com/office/powerpoint/2010/main" val="395203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lumMod val="50000"/>
                  </a:schemeClr>
                </a:solidFill>
              </a:rPr>
              <a:t>Communicating with an Analytic</a:t>
            </a:r>
            <a:endParaRPr lang="en-US" sz="4400"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solidFill>
                  <a:schemeClr val="tx2">
                    <a:lumMod val="10000"/>
                  </a:schemeClr>
                </a:solidFill>
              </a:rPr>
              <a:t>Prove your point with data, facts, graphs and charts but be accurate</a:t>
            </a:r>
          </a:p>
          <a:p>
            <a:r>
              <a:rPr lang="en-US" dirty="0">
                <a:solidFill>
                  <a:schemeClr val="tx2">
                    <a:lumMod val="10000"/>
                  </a:schemeClr>
                </a:solidFill>
              </a:rPr>
              <a:t>Move on to the next point only after each point is understood</a:t>
            </a:r>
          </a:p>
          <a:p>
            <a:r>
              <a:rPr lang="en-US" dirty="0">
                <a:solidFill>
                  <a:schemeClr val="tx2">
                    <a:lumMod val="10000"/>
                  </a:schemeClr>
                </a:solidFill>
              </a:rPr>
              <a:t>Be prepared and be organized</a:t>
            </a:r>
          </a:p>
          <a:p>
            <a:r>
              <a:rPr lang="en-US" dirty="0">
                <a:solidFill>
                  <a:schemeClr val="tx2">
                    <a:lumMod val="10000"/>
                  </a:schemeClr>
                </a:solidFill>
              </a:rPr>
              <a:t>Don’t overpromise results</a:t>
            </a:r>
          </a:p>
          <a:p>
            <a:r>
              <a:rPr lang="en-US" dirty="0">
                <a:solidFill>
                  <a:schemeClr val="tx2">
                    <a:lumMod val="10000"/>
                  </a:schemeClr>
                </a:solidFill>
              </a:rPr>
              <a:t>Talk less and listen more</a:t>
            </a:r>
          </a:p>
          <a:p>
            <a:r>
              <a:rPr lang="en-US" dirty="0">
                <a:solidFill>
                  <a:schemeClr val="tx2">
                    <a:lumMod val="10000"/>
                  </a:schemeClr>
                </a:solidFill>
              </a:rPr>
              <a:t>Remember to follow up from the conversation</a:t>
            </a:r>
          </a:p>
          <a:p>
            <a:r>
              <a:rPr lang="en-US" dirty="0">
                <a:solidFill>
                  <a:schemeClr val="tx2">
                    <a:lumMod val="10000"/>
                  </a:schemeClr>
                </a:solidFill>
              </a:rPr>
              <a:t>Keep to the subject –Be direct </a:t>
            </a:r>
          </a:p>
          <a:p>
            <a:r>
              <a:rPr lang="en-US" dirty="0">
                <a:solidFill>
                  <a:schemeClr val="tx2">
                    <a:lumMod val="10000"/>
                  </a:schemeClr>
                </a:solidFill>
              </a:rPr>
              <a:t>Don’t get emotional</a:t>
            </a:r>
          </a:p>
          <a:p>
            <a:endParaRPr lang="en-US" dirty="0"/>
          </a:p>
        </p:txBody>
      </p:sp>
    </p:spTree>
    <p:extLst>
      <p:ext uri="{BB962C8B-B14F-4D97-AF65-F5344CB8AC3E}">
        <p14:creationId xmlns:p14="http://schemas.microsoft.com/office/powerpoint/2010/main" val="1875922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lumMod val="50000"/>
                  </a:schemeClr>
                </a:solidFill>
              </a:rPr>
              <a:t>Communicating with an Amiable</a:t>
            </a:r>
            <a:endParaRPr lang="en-US" sz="4400"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solidFill>
                  <a:schemeClr val="tx2">
                    <a:lumMod val="10000"/>
                  </a:schemeClr>
                </a:solidFill>
              </a:rPr>
              <a:t>They are all about what’s best for the team</a:t>
            </a:r>
          </a:p>
          <a:p>
            <a:r>
              <a:rPr lang="en-US" dirty="0">
                <a:solidFill>
                  <a:schemeClr val="tx2">
                    <a:lumMod val="10000"/>
                  </a:schemeClr>
                </a:solidFill>
              </a:rPr>
              <a:t>Start conversations or emails with a personal comment</a:t>
            </a:r>
          </a:p>
          <a:p>
            <a:r>
              <a:rPr lang="en-US" dirty="0">
                <a:solidFill>
                  <a:schemeClr val="tx2">
                    <a:lumMod val="10000"/>
                  </a:schemeClr>
                </a:solidFill>
              </a:rPr>
              <a:t>Be more expressive and speak more about people and emotions</a:t>
            </a:r>
          </a:p>
          <a:p>
            <a:r>
              <a:rPr lang="en-US" dirty="0">
                <a:solidFill>
                  <a:schemeClr val="tx2">
                    <a:lumMod val="10000"/>
                  </a:schemeClr>
                </a:solidFill>
              </a:rPr>
              <a:t>Show you are interested in them as a person and show appreciation</a:t>
            </a:r>
          </a:p>
          <a:p>
            <a:r>
              <a:rPr lang="en-US" dirty="0">
                <a:solidFill>
                  <a:schemeClr val="tx2">
                    <a:lumMod val="10000"/>
                  </a:schemeClr>
                </a:solidFill>
              </a:rPr>
              <a:t>Talk less about details, figures and facts- Chat more</a:t>
            </a:r>
          </a:p>
          <a:p>
            <a:r>
              <a:rPr lang="en-US" dirty="0">
                <a:solidFill>
                  <a:schemeClr val="tx2">
                    <a:lumMod val="10000"/>
                  </a:schemeClr>
                </a:solidFill>
              </a:rPr>
              <a:t>Present your case logically </a:t>
            </a:r>
          </a:p>
          <a:p>
            <a:r>
              <a:rPr lang="en-US" dirty="0">
                <a:solidFill>
                  <a:schemeClr val="tx2">
                    <a:lumMod val="10000"/>
                  </a:schemeClr>
                </a:solidFill>
              </a:rPr>
              <a:t>They Provide long emails and are full of information- Listen well!</a:t>
            </a:r>
          </a:p>
          <a:p>
            <a:r>
              <a:rPr lang="en-US" dirty="0">
                <a:solidFill>
                  <a:schemeClr val="tx2">
                    <a:lumMod val="10000"/>
                  </a:schemeClr>
                </a:solidFill>
              </a:rPr>
              <a:t>Do not appear cold , impolite or distant</a:t>
            </a:r>
          </a:p>
          <a:p>
            <a:endParaRPr lang="en-US" dirty="0"/>
          </a:p>
        </p:txBody>
      </p:sp>
    </p:spTree>
    <p:extLst>
      <p:ext uri="{BB962C8B-B14F-4D97-AF65-F5344CB8AC3E}">
        <p14:creationId xmlns:p14="http://schemas.microsoft.com/office/powerpoint/2010/main" val="833635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Communicating with an Expressive</a:t>
            </a:r>
            <a:endParaRPr lang="en-US"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solidFill>
                  <a:schemeClr val="tx2">
                    <a:lumMod val="10000"/>
                  </a:schemeClr>
                </a:solidFill>
              </a:rPr>
              <a:t>Support their ideas and dreams</a:t>
            </a:r>
          </a:p>
          <a:p>
            <a:r>
              <a:rPr lang="en-US" dirty="0">
                <a:solidFill>
                  <a:schemeClr val="tx2">
                    <a:lumMod val="10000"/>
                  </a:schemeClr>
                </a:solidFill>
              </a:rPr>
              <a:t>Allow them time to socialize and allow time for small talk</a:t>
            </a:r>
          </a:p>
          <a:p>
            <a:r>
              <a:rPr lang="en-US" dirty="0">
                <a:solidFill>
                  <a:schemeClr val="tx2">
                    <a:lumMod val="10000"/>
                  </a:schemeClr>
                </a:solidFill>
              </a:rPr>
              <a:t>Ask for their opinion and thoughts on projects </a:t>
            </a:r>
          </a:p>
          <a:p>
            <a:r>
              <a:rPr lang="en-US" dirty="0">
                <a:solidFill>
                  <a:schemeClr val="tx2">
                    <a:lumMod val="10000"/>
                  </a:schemeClr>
                </a:solidFill>
              </a:rPr>
              <a:t>Use the terms “picture this” or “do you see”- Focus on the big picture</a:t>
            </a:r>
          </a:p>
          <a:p>
            <a:r>
              <a:rPr lang="en-US" dirty="0">
                <a:solidFill>
                  <a:schemeClr val="tx2">
                    <a:lumMod val="10000"/>
                  </a:schemeClr>
                </a:solidFill>
              </a:rPr>
              <a:t>Talk less and listen more , not to dominate the conversation</a:t>
            </a:r>
          </a:p>
          <a:p>
            <a:r>
              <a:rPr lang="en-US" dirty="0">
                <a:solidFill>
                  <a:schemeClr val="tx2">
                    <a:lumMod val="10000"/>
                  </a:schemeClr>
                </a:solidFill>
              </a:rPr>
              <a:t>Put details in writing/ email and use Whiteboards for discussion</a:t>
            </a:r>
          </a:p>
          <a:p>
            <a:r>
              <a:rPr lang="en-US" dirty="0">
                <a:solidFill>
                  <a:schemeClr val="tx2">
                    <a:lumMod val="10000"/>
                  </a:schemeClr>
                </a:solidFill>
              </a:rPr>
              <a:t>Be cautious not to appear blunt or impolite </a:t>
            </a:r>
          </a:p>
          <a:p>
            <a:r>
              <a:rPr lang="en-US" dirty="0">
                <a:solidFill>
                  <a:schemeClr val="tx2">
                    <a:lumMod val="10000"/>
                  </a:schemeClr>
                </a:solidFill>
              </a:rPr>
              <a:t>Avoid communicating in a harsh or overly aggressive tone</a:t>
            </a:r>
          </a:p>
          <a:p>
            <a:endParaRPr lang="en-US" dirty="0"/>
          </a:p>
        </p:txBody>
      </p:sp>
    </p:spTree>
    <p:extLst>
      <p:ext uri="{BB962C8B-B14F-4D97-AF65-F5344CB8AC3E}">
        <p14:creationId xmlns:p14="http://schemas.microsoft.com/office/powerpoint/2010/main" val="312015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accent2">
                    <a:lumMod val="50000"/>
                  </a:schemeClr>
                </a:solidFill>
              </a:rPr>
              <a:t>Providing Effective Feedback</a:t>
            </a:r>
            <a:endParaRPr lang="en-US" sz="48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70853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solidFill>
                  <a:schemeClr val="accent2">
                    <a:lumMod val="50000"/>
                  </a:schemeClr>
                </a:solidFill>
              </a:rPr>
              <a:t>Feedback vs. Evaluation</a:t>
            </a:r>
            <a:endParaRPr lang="en-US" sz="4800" u="sng" dirty="0">
              <a:solidFill>
                <a:schemeClr val="accent2">
                  <a:lumMod val="50000"/>
                </a:schemeClr>
              </a:solidFill>
            </a:endParaRPr>
          </a:p>
        </p:txBody>
      </p:sp>
      <p:sp>
        <p:nvSpPr>
          <p:cNvPr id="3" name="Text Placeholder 2"/>
          <p:cNvSpPr>
            <a:spLocks noGrp="1"/>
          </p:cNvSpPr>
          <p:nvPr>
            <p:ph type="body" idx="1"/>
          </p:nvPr>
        </p:nvSpPr>
        <p:spPr/>
        <p:txBody>
          <a:bodyPr/>
          <a:lstStyle/>
          <a:p>
            <a:r>
              <a:rPr lang="en-US" dirty="0" smtClean="0"/>
              <a:t>Feedback</a:t>
            </a:r>
            <a:endParaRPr lang="en-US" dirty="0"/>
          </a:p>
        </p:txBody>
      </p:sp>
      <p:sp>
        <p:nvSpPr>
          <p:cNvPr id="4" name="Content Placeholder 3"/>
          <p:cNvSpPr>
            <a:spLocks noGrp="1"/>
          </p:cNvSpPr>
          <p:nvPr>
            <p:ph sz="half" idx="2"/>
          </p:nvPr>
        </p:nvSpPr>
        <p:spPr/>
        <p:txBody>
          <a:bodyPr/>
          <a:lstStyle/>
          <a:p>
            <a:r>
              <a:rPr lang="en-US" dirty="0" smtClean="0"/>
              <a:t>Can be formal or informal</a:t>
            </a:r>
          </a:p>
          <a:p>
            <a:r>
              <a:rPr lang="en-US" dirty="0" smtClean="0"/>
              <a:t>Written or verbal</a:t>
            </a:r>
          </a:p>
          <a:p>
            <a:r>
              <a:rPr lang="en-US" dirty="0" smtClean="0"/>
              <a:t>Ongoing throughout the rotation</a:t>
            </a:r>
          </a:p>
          <a:p>
            <a:r>
              <a:rPr lang="en-US" dirty="0" smtClean="0"/>
              <a:t>Clarifies expectations</a:t>
            </a:r>
          </a:p>
          <a:p>
            <a:r>
              <a:rPr lang="en-US" dirty="0" smtClean="0"/>
              <a:t>Identify problem areas</a:t>
            </a:r>
          </a:p>
          <a:p>
            <a:r>
              <a:rPr lang="en-US" dirty="0" smtClean="0"/>
              <a:t>Immediate praise</a:t>
            </a:r>
          </a:p>
          <a:p>
            <a:endParaRPr lang="en-US" dirty="0"/>
          </a:p>
        </p:txBody>
      </p:sp>
      <p:sp>
        <p:nvSpPr>
          <p:cNvPr id="5" name="Text Placeholder 4"/>
          <p:cNvSpPr>
            <a:spLocks noGrp="1"/>
          </p:cNvSpPr>
          <p:nvPr>
            <p:ph type="body" sz="quarter" idx="3"/>
          </p:nvPr>
        </p:nvSpPr>
        <p:spPr/>
        <p:txBody>
          <a:bodyPr/>
          <a:lstStyle/>
          <a:p>
            <a:r>
              <a:rPr lang="en-US" dirty="0" smtClean="0"/>
              <a:t>Evaluation</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Typically formal</a:t>
            </a:r>
          </a:p>
          <a:p>
            <a:r>
              <a:rPr lang="en-US" dirty="0" smtClean="0"/>
              <a:t>Typically written</a:t>
            </a:r>
          </a:p>
          <a:p>
            <a:r>
              <a:rPr lang="en-US" dirty="0" smtClean="0"/>
              <a:t>Scheduled during rotation</a:t>
            </a:r>
          </a:p>
          <a:p>
            <a:r>
              <a:rPr lang="en-US" dirty="0" smtClean="0"/>
              <a:t>Clarifies expectations</a:t>
            </a:r>
          </a:p>
          <a:p>
            <a:r>
              <a:rPr lang="en-US" dirty="0" smtClean="0"/>
              <a:t>Identifies problem areas</a:t>
            </a:r>
          </a:p>
          <a:p>
            <a:r>
              <a:rPr lang="en-US" dirty="0" smtClean="0"/>
              <a:t>Identifies objectives that are met</a:t>
            </a:r>
          </a:p>
          <a:p>
            <a:r>
              <a:rPr lang="en-US" dirty="0" smtClean="0"/>
              <a:t>Provided for grading purposes</a:t>
            </a:r>
            <a:endParaRPr lang="en-US" dirty="0"/>
          </a:p>
        </p:txBody>
      </p:sp>
    </p:spTree>
    <p:extLst>
      <p:ext uri="{BB962C8B-B14F-4D97-AF65-F5344CB8AC3E}">
        <p14:creationId xmlns:p14="http://schemas.microsoft.com/office/powerpoint/2010/main" val="3028597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accent2">
                    <a:lumMod val="50000"/>
                  </a:schemeClr>
                </a:solidFill>
              </a:rPr>
              <a:t>Positive ,Negative and Lack of Feedback</a:t>
            </a:r>
            <a:endParaRPr lang="en-US" sz="48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03168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solidFill>
                  <a:schemeClr val="accent2">
                    <a:lumMod val="50000"/>
                  </a:schemeClr>
                </a:solidFill>
              </a:rPr>
              <a:t>Why is Positive Feedback Important?</a:t>
            </a:r>
            <a:endParaRPr lang="en-US" sz="4000" u="sng" dirty="0">
              <a:solidFill>
                <a:schemeClr val="accent2">
                  <a:lumMod val="50000"/>
                </a:schemeClr>
              </a:solidFill>
            </a:endParaRPr>
          </a:p>
        </p:txBody>
      </p:sp>
      <p:sp>
        <p:nvSpPr>
          <p:cNvPr id="3" name="Content Placeholder 2"/>
          <p:cNvSpPr>
            <a:spLocks noGrp="1"/>
          </p:cNvSpPr>
          <p:nvPr>
            <p:ph idx="1"/>
          </p:nvPr>
        </p:nvSpPr>
        <p:spPr/>
        <p:txBody>
          <a:bodyPr/>
          <a:lstStyle/>
          <a:p>
            <a:r>
              <a:rPr lang="en-US" dirty="0" smtClean="0"/>
              <a:t>Stimulating</a:t>
            </a:r>
          </a:p>
          <a:p>
            <a:r>
              <a:rPr lang="en-US" dirty="0" smtClean="0"/>
              <a:t>Creates challenges</a:t>
            </a:r>
          </a:p>
          <a:p>
            <a:r>
              <a:rPr lang="en-US" dirty="0" smtClean="0"/>
              <a:t>Encourages students</a:t>
            </a:r>
          </a:p>
          <a:p>
            <a:r>
              <a:rPr lang="en-US" dirty="0" smtClean="0"/>
              <a:t>Defines roles, expectations and goals of the rotation</a:t>
            </a:r>
          </a:p>
          <a:p>
            <a:r>
              <a:rPr lang="en-US" dirty="0" smtClean="0"/>
              <a:t>Increases self esteem</a:t>
            </a:r>
          </a:p>
          <a:p>
            <a:r>
              <a:rPr lang="en-US" dirty="0" smtClean="0"/>
              <a:t>Provides achievement</a:t>
            </a:r>
          </a:p>
          <a:p>
            <a:r>
              <a:rPr lang="en-US" dirty="0" smtClean="0"/>
              <a:t>Motivates the student</a:t>
            </a:r>
          </a:p>
          <a:p>
            <a:endParaRPr lang="en-US" dirty="0"/>
          </a:p>
        </p:txBody>
      </p:sp>
    </p:spTree>
    <p:extLst>
      <p:ext uri="{BB962C8B-B14F-4D97-AF65-F5344CB8AC3E}">
        <p14:creationId xmlns:p14="http://schemas.microsoft.com/office/powerpoint/2010/main" val="2739600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dirty="0" smtClean="0">
                <a:solidFill>
                  <a:schemeClr val="accent2">
                    <a:lumMod val="50000"/>
                  </a:schemeClr>
                </a:solidFill>
              </a:rPr>
              <a:t>Objectives</a:t>
            </a:r>
            <a:endParaRPr lang="en-US" sz="5400"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t>Identify ways to adapt communication styles </a:t>
            </a:r>
            <a:r>
              <a:rPr lang="en-US" dirty="0" smtClean="0"/>
              <a:t>to students, residents and </a:t>
            </a:r>
            <a:r>
              <a:rPr lang="en-US" dirty="0"/>
              <a:t>established pharmacy </a:t>
            </a:r>
            <a:r>
              <a:rPr lang="en-US" dirty="0" smtClean="0"/>
              <a:t>teams.</a:t>
            </a:r>
            <a:endParaRPr lang="en-US" dirty="0"/>
          </a:p>
          <a:p>
            <a:r>
              <a:rPr lang="en-US" dirty="0"/>
              <a:t>Facilitate effective communication skills among </a:t>
            </a:r>
            <a:r>
              <a:rPr lang="en-US" dirty="0" smtClean="0"/>
              <a:t>students, residents and  </a:t>
            </a:r>
            <a:r>
              <a:rPr lang="en-US" dirty="0"/>
              <a:t>pharmacy </a:t>
            </a:r>
            <a:r>
              <a:rPr lang="en-US" dirty="0" smtClean="0"/>
              <a:t>teams.</a:t>
            </a:r>
          </a:p>
          <a:p>
            <a:r>
              <a:rPr lang="en-US" dirty="0" smtClean="0"/>
              <a:t>Define feedback models for effective communication between preceptor and student.</a:t>
            </a:r>
            <a:endParaRPr lang="en-US" dirty="0"/>
          </a:p>
          <a:p>
            <a:r>
              <a:rPr lang="en-US" dirty="0" smtClean="0"/>
              <a:t>Identify key recommendations for </a:t>
            </a:r>
            <a:r>
              <a:rPr lang="en-US" dirty="0"/>
              <a:t>effective </a:t>
            </a:r>
            <a:r>
              <a:rPr lang="en-US" dirty="0" smtClean="0"/>
              <a:t>feedback. </a:t>
            </a:r>
          </a:p>
          <a:p>
            <a:r>
              <a:rPr lang="en-US" dirty="0" smtClean="0"/>
              <a:t>Identify </a:t>
            </a:r>
            <a:r>
              <a:rPr lang="en-US" dirty="0" err="1" smtClean="0"/>
              <a:t>precepting</a:t>
            </a:r>
            <a:r>
              <a:rPr lang="en-US" dirty="0" smtClean="0"/>
              <a:t> tools to establish a positive and productive rotation for students.</a:t>
            </a:r>
            <a:endParaRPr lang="en-US" dirty="0"/>
          </a:p>
        </p:txBody>
      </p:sp>
    </p:spTree>
    <p:extLst>
      <p:ext uri="{BB962C8B-B14F-4D97-AF65-F5344CB8AC3E}">
        <p14:creationId xmlns:p14="http://schemas.microsoft.com/office/powerpoint/2010/main" val="69663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accent2">
                    <a:lumMod val="50000"/>
                  </a:schemeClr>
                </a:solidFill>
              </a:rPr>
              <a:t>Why is Negative and Lack of Feedback</a:t>
            </a:r>
            <a:br>
              <a:rPr lang="en-US" u="sng" dirty="0" smtClean="0">
                <a:solidFill>
                  <a:schemeClr val="accent2">
                    <a:lumMod val="50000"/>
                  </a:schemeClr>
                </a:solidFill>
              </a:rPr>
            </a:br>
            <a:r>
              <a:rPr lang="en-US" u="sng" dirty="0" smtClean="0">
                <a:solidFill>
                  <a:schemeClr val="accent2">
                    <a:lumMod val="50000"/>
                  </a:schemeClr>
                </a:solidFill>
              </a:rPr>
              <a:t>Unpredictable?</a:t>
            </a:r>
            <a:endParaRPr lang="en-US" u="sng" dirty="0">
              <a:solidFill>
                <a:schemeClr val="accent2">
                  <a:lumMod val="50000"/>
                </a:schemeClr>
              </a:solidFill>
            </a:endParaRPr>
          </a:p>
        </p:txBody>
      </p:sp>
      <p:sp>
        <p:nvSpPr>
          <p:cNvPr id="3" name="Content Placeholder 2"/>
          <p:cNvSpPr>
            <a:spLocks noGrp="1"/>
          </p:cNvSpPr>
          <p:nvPr>
            <p:ph idx="1"/>
          </p:nvPr>
        </p:nvSpPr>
        <p:spPr/>
        <p:txBody>
          <a:bodyPr/>
          <a:lstStyle/>
          <a:p>
            <a:r>
              <a:rPr lang="en-US" dirty="0" smtClean="0"/>
              <a:t>Students become discouraged</a:t>
            </a:r>
          </a:p>
          <a:p>
            <a:r>
              <a:rPr lang="en-US" dirty="0" smtClean="0"/>
              <a:t>Students feel punished</a:t>
            </a:r>
          </a:p>
          <a:p>
            <a:r>
              <a:rPr lang="en-US" dirty="0" smtClean="0"/>
              <a:t>May quit trying</a:t>
            </a:r>
          </a:p>
          <a:p>
            <a:r>
              <a:rPr lang="en-US" dirty="0" smtClean="0"/>
              <a:t>Lowers self esteem</a:t>
            </a:r>
          </a:p>
          <a:p>
            <a:r>
              <a:rPr lang="en-US" dirty="0" smtClean="0"/>
              <a:t>They are unaware of their mistake or incorrect behavior.</a:t>
            </a:r>
          </a:p>
          <a:p>
            <a:endParaRPr lang="en-US" dirty="0"/>
          </a:p>
          <a:p>
            <a:endParaRPr lang="en-US" dirty="0" smtClean="0"/>
          </a:p>
          <a:p>
            <a:endParaRPr lang="en-US" dirty="0" smtClean="0"/>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378301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chemeClr val="accent2">
                    <a:lumMod val="50000"/>
                  </a:schemeClr>
                </a:solidFill>
              </a:rPr>
              <a:t>“The most common type of feedback provided by preceptors is that of withholding feedback, and that is what students dislike the most.”</a:t>
            </a:r>
            <a:endParaRPr lang="en-US"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11852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Approaches to Providing Successful Feedback</a:t>
            </a:r>
            <a:endParaRPr lang="en-US" sz="54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566944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solidFill>
                  <a:schemeClr val="accent2">
                    <a:lumMod val="50000"/>
                  </a:schemeClr>
                </a:solidFill>
              </a:rPr>
              <a:t>Feedback Sandwich</a:t>
            </a:r>
            <a:endParaRPr lang="en-US" sz="4800" u="sng"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t>Two positive reinforcement statements –Bread</a:t>
            </a:r>
          </a:p>
          <a:p>
            <a:r>
              <a:rPr lang="en-US" dirty="0" smtClean="0"/>
              <a:t>One corrective comment-Jelly</a:t>
            </a:r>
          </a:p>
          <a:p>
            <a:r>
              <a:rPr lang="en-US" dirty="0" smtClean="0"/>
              <a:t>C-R-C ( Commendation =C , Recommendation for improvement=R)</a:t>
            </a:r>
          </a:p>
          <a:p>
            <a:r>
              <a:rPr lang="en-US" dirty="0" smtClean="0"/>
              <a:t>C= “ You were very confident when speaking to the physician today when calling for Mrs. Smith.”</a:t>
            </a:r>
          </a:p>
          <a:p>
            <a:r>
              <a:rPr lang="en-US" dirty="0" smtClean="0"/>
              <a:t>R= “ I’ve noticed from other similar calls that you are not transcribing all of the prescription needed for the pharmacy team to fill the medication. We end up calling the physician a second time.</a:t>
            </a:r>
          </a:p>
          <a:p>
            <a:r>
              <a:rPr lang="en-US" dirty="0" smtClean="0"/>
              <a:t>C=“ You do contribute well to the team and our patients by making solid recommendations to physicians.”</a:t>
            </a:r>
            <a:endParaRPr lang="en-US" dirty="0"/>
          </a:p>
        </p:txBody>
      </p:sp>
    </p:spTree>
    <p:extLst>
      <p:ext uri="{BB962C8B-B14F-4D97-AF65-F5344CB8AC3E}">
        <p14:creationId xmlns:p14="http://schemas.microsoft.com/office/powerpoint/2010/main" val="3098148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solidFill>
                  <a:schemeClr val="accent2">
                    <a:lumMod val="50000"/>
                  </a:schemeClr>
                </a:solidFill>
              </a:rPr>
              <a:t>Pendleton Four-Step Model</a:t>
            </a:r>
            <a:endParaRPr lang="en-US" sz="4800" u="sng" dirty="0">
              <a:solidFill>
                <a:schemeClr val="accent2">
                  <a:lumMod val="50000"/>
                </a:schemeClr>
              </a:solidFill>
            </a:endParaRPr>
          </a:p>
        </p:txBody>
      </p:sp>
      <p:sp>
        <p:nvSpPr>
          <p:cNvPr id="3" name="Content Placeholder 2"/>
          <p:cNvSpPr>
            <a:spLocks noGrp="1"/>
          </p:cNvSpPr>
          <p:nvPr>
            <p:ph idx="1"/>
          </p:nvPr>
        </p:nvSpPr>
        <p:spPr/>
        <p:txBody>
          <a:bodyPr/>
          <a:lstStyle/>
          <a:p>
            <a:r>
              <a:rPr lang="en-US" dirty="0" smtClean="0"/>
              <a:t>Step 1- The learner is asked to state what is good about his or her performance</a:t>
            </a:r>
          </a:p>
          <a:p>
            <a:r>
              <a:rPr lang="en-US" dirty="0" smtClean="0"/>
              <a:t>Step 2- The teacher states areas of agreement and elaborates on good performance</a:t>
            </a:r>
          </a:p>
          <a:p>
            <a:r>
              <a:rPr lang="en-US" dirty="0" smtClean="0"/>
              <a:t>Step 3-The learner states what area of performance that needs to be improved</a:t>
            </a:r>
          </a:p>
          <a:p>
            <a:r>
              <a:rPr lang="en-US" dirty="0" smtClean="0"/>
              <a:t>Step 4-The teacher states what he or she has observed that could be improved</a:t>
            </a:r>
            <a:endParaRPr lang="en-US" dirty="0"/>
          </a:p>
        </p:txBody>
      </p:sp>
    </p:spTree>
    <p:extLst>
      <p:ext uri="{BB962C8B-B14F-4D97-AF65-F5344CB8AC3E}">
        <p14:creationId xmlns:p14="http://schemas.microsoft.com/office/powerpoint/2010/main" val="3175914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accent2">
                    <a:lumMod val="50000"/>
                  </a:schemeClr>
                </a:solidFill>
              </a:rPr>
              <a:t>Key Recommendations for Effective Feedback</a:t>
            </a:r>
            <a:endParaRPr lang="en-US" sz="48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56707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solidFill>
                  <a:schemeClr val="accent2">
                    <a:lumMod val="50000"/>
                  </a:schemeClr>
                </a:solidFill>
              </a:rPr>
              <a:t>Feedback Recommendations</a:t>
            </a:r>
            <a:endParaRPr lang="en-US" sz="4800" u="sng"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smtClean="0"/>
              <a:t>Define roles, expectations and goals at orientation </a:t>
            </a:r>
          </a:p>
          <a:p>
            <a:r>
              <a:rPr lang="en-US" dirty="0" smtClean="0"/>
              <a:t>Provide a private and relaxed setting for a conversation</a:t>
            </a:r>
          </a:p>
          <a:p>
            <a:r>
              <a:rPr lang="en-US" dirty="0" smtClean="0"/>
              <a:t>Focus on behaviors that can be changed and not on personal traits </a:t>
            </a:r>
          </a:p>
          <a:p>
            <a:r>
              <a:rPr lang="en-US" dirty="0" smtClean="0"/>
              <a:t>Be specific to the behavior requiring a change rather than commenting on the performance. “ The expectation is that you are on site at 9a.m.”</a:t>
            </a:r>
          </a:p>
          <a:p>
            <a:r>
              <a:rPr lang="en-US" dirty="0" smtClean="0"/>
              <a:t>Observe activities more than 1 time before providing feedback </a:t>
            </a:r>
          </a:p>
          <a:p>
            <a:r>
              <a:rPr lang="en-US" dirty="0" smtClean="0"/>
              <a:t>Time feedback soon after an event takes place</a:t>
            </a:r>
          </a:p>
          <a:p>
            <a:r>
              <a:rPr lang="en-US" dirty="0" smtClean="0"/>
              <a:t>Limit feedback to only one or two items each session</a:t>
            </a:r>
          </a:p>
          <a:p>
            <a:r>
              <a:rPr lang="en-US" dirty="0" smtClean="0"/>
              <a:t>Provide feedback daily or at minimum weekly</a:t>
            </a:r>
          </a:p>
          <a:p>
            <a:endParaRPr lang="en-US" dirty="0" smtClean="0"/>
          </a:p>
          <a:p>
            <a:endParaRPr lang="en-US" dirty="0" smtClean="0"/>
          </a:p>
          <a:p>
            <a:endParaRPr lang="en-US" dirty="0"/>
          </a:p>
        </p:txBody>
      </p:sp>
    </p:spTree>
    <p:extLst>
      <p:ext uri="{BB962C8B-B14F-4D97-AF65-F5344CB8AC3E}">
        <p14:creationId xmlns:p14="http://schemas.microsoft.com/office/powerpoint/2010/main" val="281953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           </a:t>
            </a:r>
            <a:r>
              <a:rPr lang="en-US" sz="4800" dirty="0" smtClean="0">
                <a:solidFill>
                  <a:schemeClr val="accent2">
                    <a:lumMod val="50000"/>
                  </a:schemeClr>
                </a:solidFill>
              </a:rPr>
              <a:t>Preceptor Pearls</a:t>
            </a:r>
            <a:endParaRPr lang="en-US" sz="4800"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983083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Tools for Success</a:t>
            </a:r>
            <a:endParaRPr lang="en-US" sz="5400"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10000"/>
          </a:bodyPr>
          <a:lstStyle/>
          <a:p>
            <a:pPr lvl="0"/>
            <a:r>
              <a:rPr lang="en-US" u="heavy" dirty="0"/>
              <a:t>Welcome</a:t>
            </a:r>
            <a:r>
              <a:rPr lang="en-US" dirty="0"/>
              <a:t> - Providing students with a first day orientation, objectives and expectations will help them to succeed.</a:t>
            </a:r>
          </a:p>
          <a:p>
            <a:pPr lvl="0"/>
            <a:r>
              <a:rPr lang="en-US" u="heavy" dirty="0"/>
              <a:t>Be Patient</a:t>
            </a:r>
            <a:r>
              <a:rPr lang="en-US" dirty="0"/>
              <a:t> - Give your student time to learn your pharmacy, staff and patients. Once they feel comfortable in their new environment you will see them thrive.</a:t>
            </a:r>
          </a:p>
          <a:p>
            <a:pPr lvl="0"/>
            <a:r>
              <a:rPr lang="en-US" u="heavy" dirty="0"/>
              <a:t>Utilize your student</a:t>
            </a:r>
            <a:r>
              <a:rPr lang="en-US" dirty="0"/>
              <a:t> - They are exceptional at creating newsletters, pharmacy promotion flyers, originating clinical forms, researching DI questions and designing student worksheets for future students.</a:t>
            </a:r>
          </a:p>
          <a:p>
            <a:pPr lvl="0"/>
            <a:r>
              <a:rPr lang="en-US" u="heavy" dirty="0"/>
              <a:t>More than 1 student can be helpful</a:t>
            </a:r>
            <a:r>
              <a:rPr lang="en-US" dirty="0"/>
              <a:t> - Several students on site can be beneficial to build larger scale clinical projects or establish pharmacy health education sessions/fairs. APPE students could also serve to mentor IPPE students</a:t>
            </a:r>
            <a:r>
              <a:rPr lang="en-US" dirty="0" smtClean="0"/>
              <a:t>.</a:t>
            </a:r>
            <a:endParaRPr lang="en-US" dirty="0"/>
          </a:p>
        </p:txBody>
      </p:sp>
    </p:spTree>
    <p:extLst>
      <p:ext uri="{BB962C8B-B14F-4D97-AF65-F5344CB8AC3E}">
        <p14:creationId xmlns:p14="http://schemas.microsoft.com/office/powerpoint/2010/main" val="493631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Tools for Success</a:t>
            </a:r>
            <a:endParaRPr lang="en-US" sz="5400"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20000"/>
          </a:bodyPr>
          <a:lstStyle/>
          <a:p>
            <a:pPr lvl="0"/>
            <a:r>
              <a:rPr lang="en-US" u="heavy" dirty="0"/>
              <a:t>Give constant feedback</a:t>
            </a:r>
            <a:r>
              <a:rPr lang="en-US" dirty="0"/>
              <a:t> - Students need to know how they are performing for educational growth.  Quick and confidential feedback will ensure that they are on the right path to success. </a:t>
            </a:r>
          </a:p>
          <a:p>
            <a:pPr lvl="0"/>
            <a:r>
              <a:rPr lang="en-US" u="heavy" dirty="0"/>
              <a:t>Find time to communicate daily</a:t>
            </a:r>
            <a:r>
              <a:rPr lang="en-US" dirty="0"/>
              <a:t> - Establish a routine with your student to discuss the objectives and goals of the day. Create a calendar for managing future projects.</a:t>
            </a:r>
          </a:p>
          <a:p>
            <a:pPr lvl="0"/>
            <a:r>
              <a:rPr lang="en-US" u="heavy" dirty="0"/>
              <a:t>Expand your clinical programs</a:t>
            </a:r>
            <a:r>
              <a:rPr lang="en-US" dirty="0"/>
              <a:t> - Students are able to provide direct patient care. They can provide MTM, immunizations, counselling and any other clinical service the pharmacy provides.</a:t>
            </a:r>
          </a:p>
          <a:p>
            <a:pPr lvl="0"/>
            <a:r>
              <a:rPr lang="en-US" u="heavy" dirty="0"/>
              <a:t>Be Mentoring</a:t>
            </a:r>
            <a:r>
              <a:rPr lang="en-US" dirty="0"/>
              <a:t> - Be a credible and positive role-model, practice what you preach, listen to your student, be interested in your student, give feedback when necessary and share your experiences. </a:t>
            </a:r>
          </a:p>
          <a:p>
            <a:endParaRPr lang="en-US" dirty="0"/>
          </a:p>
        </p:txBody>
      </p:sp>
    </p:spTree>
    <p:extLst>
      <p:ext uri="{BB962C8B-B14F-4D97-AF65-F5344CB8AC3E}">
        <p14:creationId xmlns:p14="http://schemas.microsoft.com/office/powerpoint/2010/main" val="485771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Types of Communication Styles</a:t>
            </a:r>
            <a:endParaRPr lang="en-US" dirty="0">
              <a:solidFill>
                <a:schemeClr val="accent2">
                  <a:lumMod val="50000"/>
                </a:schemeClr>
              </a:solidFill>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91608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Tools for Success</a:t>
            </a:r>
            <a:endParaRPr lang="en-US" sz="5400"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pPr lvl="0"/>
            <a:r>
              <a:rPr lang="en-US" sz="1900" u="heavy" dirty="0"/>
              <a:t>Identify Learning Opportunities</a:t>
            </a:r>
            <a:r>
              <a:rPr lang="en-US" sz="1900" dirty="0"/>
              <a:t> - Unique opportunities or even small mistakes can always serve as learning experiences. Take advantage of these situations to advance the student.</a:t>
            </a:r>
          </a:p>
          <a:p>
            <a:pPr lvl="0"/>
            <a:r>
              <a:rPr lang="en-US" sz="1900" u="heavy" dirty="0"/>
              <a:t>Challenge your student</a:t>
            </a:r>
            <a:r>
              <a:rPr lang="en-US" sz="1900" dirty="0"/>
              <a:t> - Have your student write a business plan for a new clinical service, research and present for weekly journal club , mentor other staff or students, submit an article for publishing or newsletter, provide educational programs to the community, and establish pharmacy clinics on site.</a:t>
            </a:r>
          </a:p>
          <a:p>
            <a:pPr lvl="0"/>
            <a:r>
              <a:rPr lang="en-US" sz="1900" u="heavy" dirty="0"/>
              <a:t>Know your student</a:t>
            </a:r>
            <a:r>
              <a:rPr lang="en-US" sz="1900" dirty="0"/>
              <a:t> – getting to know one another and understanding your student will help both of you have a better rotation experience. There may be differences based on religion or ethnicity but demonstrates to your student a willingness to be open to cultural differences. Mutual respect needs to be established early in the rotation.</a:t>
            </a:r>
          </a:p>
          <a:p>
            <a:r>
              <a:rPr lang="en-US" sz="1900" u="heavy" dirty="0"/>
              <a:t>Conflicts will arise</a:t>
            </a:r>
            <a:r>
              <a:rPr lang="en-US" sz="1900" dirty="0"/>
              <a:t> - Not every rotation is perfect. If a conflict arises, take the time to define the obstacle. It may be as simple as a communication lapse or misunderstanding of the situation or task at hand. Determine what needs to be amended and implement a corrective plan. Give time to observe the student and give constructive feedback along the way. Let your student know where progress has been made and the areas that may need continued work. Overall, there should be positive student improvement.</a:t>
            </a:r>
          </a:p>
          <a:p>
            <a:endParaRPr lang="en-US" dirty="0"/>
          </a:p>
        </p:txBody>
      </p:sp>
    </p:spTree>
    <p:extLst>
      <p:ext uri="{BB962C8B-B14F-4D97-AF65-F5344CB8AC3E}">
        <p14:creationId xmlns:p14="http://schemas.microsoft.com/office/powerpoint/2010/main" val="4088582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References</a:t>
            </a:r>
            <a:endParaRPr lang="en-US" sz="5400" dirty="0">
              <a:solidFill>
                <a:schemeClr val="accent2">
                  <a:lumMod val="50000"/>
                </a:schemeClr>
              </a:solidFill>
            </a:endParaRPr>
          </a:p>
        </p:txBody>
      </p:sp>
      <p:sp>
        <p:nvSpPr>
          <p:cNvPr id="3" name="Content Placeholder 2"/>
          <p:cNvSpPr>
            <a:spLocks noGrp="1"/>
          </p:cNvSpPr>
          <p:nvPr>
            <p:ph idx="1"/>
          </p:nvPr>
        </p:nvSpPr>
        <p:spPr/>
        <p:txBody>
          <a:bodyPr/>
          <a:lstStyle/>
          <a:p>
            <a:r>
              <a:rPr lang="en-US" dirty="0"/>
              <a:t>Preceptor’s Handbook for Pharmacists, Cuellar LM, Ginsburg DB, ASHP,©2005</a:t>
            </a:r>
          </a:p>
          <a:p>
            <a:r>
              <a:rPr lang="en-US" dirty="0"/>
              <a:t>Understanding Communication Preferences Shannon L. </a:t>
            </a:r>
            <a:r>
              <a:rPr lang="en-US" dirty="0" err="1"/>
              <a:t>Oborne</a:t>
            </a:r>
            <a:r>
              <a:rPr lang="en-US" dirty="0"/>
              <a:t> MB351 June 26, 2008</a:t>
            </a:r>
          </a:p>
          <a:p>
            <a:r>
              <a:rPr lang="en-US" dirty="0"/>
              <a:t>Giving Student Feedback: 20 Tips to do it Right, Reynolds L, </a:t>
            </a:r>
            <a:r>
              <a:rPr lang="en-US" dirty="0" err="1"/>
              <a:t>InformED</a:t>
            </a:r>
            <a:r>
              <a:rPr lang="en-US" dirty="0"/>
              <a:t>, June 11, 2013</a:t>
            </a:r>
          </a:p>
          <a:p>
            <a:r>
              <a:rPr lang="en-US" dirty="0" smtClean="0"/>
              <a:t>Pharmacy Education. What Matters in Learning and teaching, Sylvia </a:t>
            </a:r>
            <a:r>
              <a:rPr lang="en-US" dirty="0" err="1" smtClean="0"/>
              <a:t>lynne,Barr</a:t>
            </a:r>
            <a:r>
              <a:rPr lang="en-US" dirty="0" smtClean="0"/>
              <a:t> </a:t>
            </a:r>
            <a:r>
              <a:rPr lang="en-US" dirty="0" err="1" smtClean="0"/>
              <a:t>Judith,Jones</a:t>
            </a:r>
            <a:r>
              <a:rPr lang="en-US" dirty="0" smtClean="0"/>
              <a:t> &amp;Bartlett,2011.</a:t>
            </a:r>
            <a:endParaRPr lang="en-US" dirty="0"/>
          </a:p>
        </p:txBody>
      </p:sp>
    </p:spTree>
    <p:extLst>
      <p:ext uri="{BB962C8B-B14F-4D97-AF65-F5344CB8AC3E}">
        <p14:creationId xmlns:p14="http://schemas.microsoft.com/office/powerpoint/2010/main" val="3268539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400" u="sng" dirty="0" smtClean="0">
                <a:solidFill>
                  <a:schemeClr val="accent2">
                    <a:lumMod val="50000"/>
                  </a:schemeClr>
                </a:solidFill>
              </a:rPr>
              <a:t>Communication Styles</a:t>
            </a:r>
            <a:endParaRPr lang="en-US" sz="4400" u="sng" dirty="0">
              <a:solidFill>
                <a:schemeClr val="accent2">
                  <a:lumMod val="50000"/>
                </a:schemeClr>
              </a:solidFill>
            </a:endParaRPr>
          </a:p>
        </p:txBody>
      </p:sp>
      <p:sp>
        <p:nvSpPr>
          <p:cNvPr id="3" name="Content Placeholder 2"/>
          <p:cNvSpPr>
            <a:spLocks noGrp="1"/>
          </p:cNvSpPr>
          <p:nvPr>
            <p:ph idx="1"/>
          </p:nvPr>
        </p:nvSpPr>
        <p:spPr/>
        <p:txBody>
          <a:bodyPr/>
          <a:lstStyle/>
          <a:p>
            <a:r>
              <a:rPr lang="en-US" sz="2800" dirty="0">
                <a:solidFill>
                  <a:schemeClr val="tx2">
                    <a:lumMod val="10000"/>
                  </a:schemeClr>
                </a:solidFill>
              </a:rPr>
              <a:t>The Driver- The Aggressor/Asserter</a:t>
            </a:r>
          </a:p>
          <a:p>
            <a:r>
              <a:rPr lang="en-US" sz="2800" dirty="0">
                <a:solidFill>
                  <a:schemeClr val="tx2">
                    <a:lumMod val="10000"/>
                  </a:schemeClr>
                </a:solidFill>
              </a:rPr>
              <a:t>The Analytic-The Analyzer</a:t>
            </a:r>
          </a:p>
          <a:p>
            <a:r>
              <a:rPr lang="en-US" sz="2800" dirty="0">
                <a:solidFill>
                  <a:schemeClr val="tx2">
                    <a:lumMod val="10000"/>
                  </a:schemeClr>
                </a:solidFill>
              </a:rPr>
              <a:t>The Amiable- The Mediator</a:t>
            </a:r>
          </a:p>
          <a:p>
            <a:r>
              <a:rPr lang="en-US" sz="2800" dirty="0">
                <a:solidFill>
                  <a:schemeClr val="tx2">
                    <a:lumMod val="10000"/>
                  </a:schemeClr>
                </a:solidFill>
              </a:rPr>
              <a:t>The Expressive- The Socializer</a:t>
            </a:r>
          </a:p>
          <a:p>
            <a:endParaRPr lang="en-US" dirty="0"/>
          </a:p>
        </p:txBody>
      </p:sp>
    </p:spTree>
    <p:extLst>
      <p:ext uri="{BB962C8B-B14F-4D97-AF65-F5344CB8AC3E}">
        <p14:creationId xmlns:p14="http://schemas.microsoft.com/office/powerpoint/2010/main" val="3773771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1913642" y="258664"/>
            <a:ext cx="5995448" cy="6095002"/>
            <a:chOff x="393" y="-1826"/>
            <a:chExt cx="7193" cy="9803"/>
          </a:xfrm>
        </p:grpSpPr>
        <p:sp>
          <p:nvSpPr>
            <p:cNvPr id="4" name="AutoShape 3"/>
            <p:cNvSpPr>
              <a:spLocks noChangeAspect="1" noChangeArrowheads="1" noTextEdit="1"/>
            </p:cNvSpPr>
            <p:nvPr/>
          </p:nvSpPr>
          <p:spPr bwMode="auto">
            <a:xfrm>
              <a:off x="393" y="-1826"/>
              <a:ext cx="7193" cy="9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 y="-1826"/>
              <a:ext cx="7200" cy="9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67492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1442302" y="358219"/>
            <a:ext cx="7249212" cy="5722070"/>
            <a:chOff x="-1132" y="-2956"/>
            <a:chExt cx="9944" cy="10232"/>
          </a:xfrm>
        </p:grpSpPr>
        <p:sp>
          <p:nvSpPr>
            <p:cNvPr id="3" name="AutoShape 3"/>
            <p:cNvSpPr>
              <a:spLocks noChangeAspect="1" noChangeArrowheads="1" noTextEdit="1"/>
            </p:cNvSpPr>
            <p:nvPr/>
          </p:nvSpPr>
          <p:spPr bwMode="auto">
            <a:xfrm>
              <a:off x="-1132" y="-2956"/>
              <a:ext cx="9944" cy="10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2" y="-2956"/>
              <a:ext cx="9952" cy="1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412837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accent2">
                    <a:lumMod val="50000"/>
                  </a:schemeClr>
                </a:solidFill>
              </a:rPr>
              <a:t>         </a:t>
            </a:r>
            <a:r>
              <a:rPr lang="en-US" sz="5400" u="sng" dirty="0" smtClean="0">
                <a:solidFill>
                  <a:schemeClr val="accent2">
                    <a:lumMod val="50000"/>
                  </a:schemeClr>
                </a:solidFill>
              </a:rPr>
              <a:t>The Driver</a:t>
            </a:r>
            <a:endParaRPr lang="en-US" sz="5400" u="sng" dirty="0">
              <a:solidFill>
                <a:schemeClr val="accent2">
                  <a:lumMod val="50000"/>
                </a:schemeClr>
              </a:solidFill>
            </a:endParaRPr>
          </a:p>
        </p:txBody>
      </p:sp>
      <p:sp>
        <p:nvSpPr>
          <p:cNvPr id="3" name="Text Placeholder 2"/>
          <p:cNvSpPr>
            <a:spLocks noGrp="1"/>
          </p:cNvSpPr>
          <p:nvPr>
            <p:ph type="body" idx="1"/>
          </p:nvPr>
        </p:nvSpPr>
        <p:spPr/>
        <p:txBody>
          <a:bodyPr/>
          <a:lstStyle/>
          <a:p>
            <a:r>
              <a:rPr lang="en-US" dirty="0" smtClean="0">
                <a:solidFill>
                  <a:schemeClr val="accent2">
                    <a:lumMod val="50000"/>
                  </a:schemeClr>
                </a:solidFill>
              </a:rPr>
              <a:t>Strengths</a:t>
            </a:r>
            <a:endParaRPr lang="en-US" dirty="0">
              <a:solidFill>
                <a:schemeClr val="accent2">
                  <a:lumMod val="50000"/>
                </a:schemeClr>
              </a:solidFill>
            </a:endParaRPr>
          </a:p>
        </p:txBody>
      </p:sp>
      <p:sp>
        <p:nvSpPr>
          <p:cNvPr id="4" name="Content Placeholder 3"/>
          <p:cNvSpPr>
            <a:spLocks noGrp="1"/>
          </p:cNvSpPr>
          <p:nvPr>
            <p:ph sz="half" idx="2"/>
          </p:nvPr>
        </p:nvSpPr>
        <p:spPr/>
        <p:txBody>
          <a:bodyPr/>
          <a:lstStyle/>
          <a:p>
            <a:r>
              <a:rPr lang="en-US" dirty="0" smtClean="0">
                <a:solidFill>
                  <a:schemeClr val="tx1">
                    <a:lumMod val="95000"/>
                    <a:lumOff val="5000"/>
                  </a:schemeClr>
                </a:solidFill>
              </a:rPr>
              <a:t>Result and Action Driven</a:t>
            </a:r>
          </a:p>
          <a:p>
            <a:r>
              <a:rPr lang="en-US" dirty="0" smtClean="0">
                <a:solidFill>
                  <a:schemeClr val="tx1">
                    <a:lumMod val="95000"/>
                    <a:lumOff val="5000"/>
                  </a:schemeClr>
                </a:solidFill>
              </a:rPr>
              <a:t>Very Confident</a:t>
            </a:r>
          </a:p>
          <a:p>
            <a:r>
              <a:rPr lang="en-US" dirty="0" smtClean="0">
                <a:solidFill>
                  <a:schemeClr val="tx1">
                    <a:lumMod val="95000"/>
                    <a:lumOff val="5000"/>
                  </a:schemeClr>
                </a:solidFill>
              </a:rPr>
              <a:t>Goal oriented</a:t>
            </a:r>
          </a:p>
          <a:p>
            <a:r>
              <a:rPr lang="en-US" dirty="0" smtClean="0">
                <a:solidFill>
                  <a:schemeClr val="tx1">
                    <a:lumMod val="95000"/>
                    <a:lumOff val="5000"/>
                  </a:schemeClr>
                </a:solidFill>
              </a:rPr>
              <a:t>Good decision maker</a:t>
            </a:r>
          </a:p>
          <a:p>
            <a:r>
              <a:rPr lang="en-US" dirty="0" smtClean="0">
                <a:solidFill>
                  <a:schemeClr val="tx1">
                    <a:lumMod val="95000"/>
                    <a:lumOff val="5000"/>
                  </a:schemeClr>
                </a:solidFill>
              </a:rPr>
              <a:t>Don’t take things personally</a:t>
            </a:r>
            <a:endParaRPr lang="en-US" dirty="0">
              <a:solidFill>
                <a:schemeClr val="tx1">
                  <a:lumMod val="95000"/>
                  <a:lumOff val="5000"/>
                </a:schemeClr>
              </a:solidFill>
            </a:endParaRPr>
          </a:p>
        </p:txBody>
      </p:sp>
      <p:sp>
        <p:nvSpPr>
          <p:cNvPr id="5" name="Text Placeholder 4"/>
          <p:cNvSpPr>
            <a:spLocks noGrp="1"/>
          </p:cNvSpPr>
          <p:nvPr>
            <p:ph type="body" sz="quarter" idx="3"/>
          </p:nvPr>
        </p:nvSpPr>
        <p:spPr/>
        <p:txBody>
          <a:bodyPr/>
          <a:lstStyle/>
          <a:p>
            <a:r>
              <a:rPr lang="en-US" dirty="0" smtClean="0">
                <a:solidFill>
                  <a:schemeClr val="accent2">
                    <a:lumMod val="50000"/>
                  </a:schemeClr>
                </a:solidFill>
              </a:rPr>
              <a:t>Challenges</a:t>
            </a:r>
            <a:endParaRPr lang="en-US" dirty="0">
              <a:solidFill>
                <a:schemeClr val="accent2">
                  <a:lumMod val="50000"/>
                </a:schemeClr>
              </a:solidFill>
            </a:endParaRPr>
          </a:p>
        </p:txBody>
      </p:sp>
      <p:sp>
        <p:nvSpPr>
          <p:cNvPr id="6" name="Content Placeholder 5"/>
          <p:cNvSpPr>
            <a:spLocks noGrp="1"/>
          </p:cNvSpPr>
          <p:nvPr>
            <p:ph sz="quarter" idx="4"/>
          </p:nvPr>
        </p:nvSpPr>
        <p:spPr/>
        <p:txBody>
          <a:bodyPr/>
          <a:lstStyle/>
          <a:p>
            <a:r>
              <a:rPr lang="en-US" dirty="0">
                <a:solidFill>
                  <a:schemeClr val="tx2">
                    <a:lumMod val="10000"/>
                  </a:schemeClr>
                </a:solidFill>
              </a:rPr>
              <a:t>Can be forceful when there is an obstacle</a:t>
            </a:r>
          </a:p>
          <a:p>
            <a:r>
              <a:rPr lang="en-US" dirty="0">
                <a:solidFill>
                  <a:schemeClr val="tx2">
                    <a:lumMod val="10000"/>
                  </a:schemeClr>
                </a:solidFill>
              </a:rPr>
              <a:t>Can be impatient</a:t>
            </a:r>
          </a:p>
          <a:p>
            <a:r>
              <a:rPr lang="en-US" dirty="0">
                <a:solidFill>
                  <a:schemeClr val="tx2">
                    <a:lumMod val="10000"/>
                  </a:schemeClr>
                </a:solidFill>
              </a:rPr>
              <a:t>Doesn’t like to share credit</a:t>
            </a:r>
          </a:p>
          <a:p>
            <a:r>
              <a:rPr lang="en-US" dirty="0">
                <a:solidFill>
                  <a:schemeClr val="tx2">
                    <a:lumMod val="10000"/>
                  </a:schemeClr>
                </a:solidFill>
              </a:rPr>
              <a:t>Forcefulness can be abrupt and </a:t>
            </a:r>
            <a:r>
              <a:rPr lang="en-US" dirty="0" smtClean="0">
                <a:solidFill>
                  <a:schemeClr val="tx2">
                    <a:lumMod val="10000"/>
                  </a:schemeClr>
                </a:solidFill>
              </a:rPr>
              <a:t>harsh</a:t>
            </a:r>
          </a:p>
          <a:p>
            <a:endParaRPr lang="en-US" dirty="0">
              <a:solidFill>
                <a:schemeClr val="tx2">
                  <a:lumMod val="10000"/>
                </a:schemeClr>
              </a:solidFill>
            </a:endParaRPr>
          </a:p>
        </p:txBody>
      </p:sp>
    </p:spTree>
    <p:extLst>
      <p:ext uri="{BB962C8B-B14F-4D97-AF65-F5344CB8AC3E}">
        <p14:creationId xmlns:p14="http://schemas.microsoft.com/office/powerpoint/2010/main" val="56284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          </a:t>
            </a:r>
            <a:r>
              <a:rPr lang="en-US" sz="5400" u="sng" dirty="0" smtClean="0">
                <a:solidFill>
                  <a:schemeClr val="accent2">
                    <a:lumMod val="50000"/>
                  </a:schemeClr>
                </a:solidFill>
              </a:rPr>
              <a:t>The Analytic</a:t>
            </a:r>
            <a:endParaRPr lang="en-US" sz="5400" u="sng" dirty="0">
              <a:solidFill>
                <a:schemeClr val="accent2">
                  <a:lumMod val="50000"/>
                </a:schemeClr>
              </a:solidFill>
            </a:endParaRPr>
          </a:p>
        </p:txBody>
      </p:sp>
      <p:sp>
        <p:nvSpPr>
          <p:cNvPr id="3" name="Text Placeholder 2"/>
          <p:cNvSpPr>
            <a:spLocks noGrp="1"/>
          </p:cNvSpPr>
          <p:nvPr>
            <p:ph type="body" idx="1"/>
          </p:nvPr>
        </p:nvSpPr>
        <p:spPr/>
        <p:txBody>
          <a:bodyPr/>
          <a:lstStyle/>
          <a:p>
            <a:r>
              <a:rPr lang="en-US" dirty="0" smtClean="0">
                <a:solidFill>
                  <a:schemeClr val="accent2">
                    <a:lumMod val="50000"/>
                  </a:schemeClr>
                </a:solidFill>
              </a:rPr>
              <a:t>Strengths</a:t>
            </a:r>
            <a:endParaRPr lang="en-US" dirty="0">
              <a:solidFill>
                <a:schemeClr val="accent2">
                  <a:lumMod val="50000"/>
                </a:schemeClr>
              </a:solidFill>
            </a:endParaRPr>
          </a:p>
        </p:txBody>
      </p:sp>
      <p:sp>
        <p:nvSpPr>
          <p:cNvPr id="4" name="Content Placeholder 3"/>
          <p:cNvSpPr>
            <a:spLocks noGrp="1"/>
          </p:cNvSpPr>
          <p:nvPr>
            <p:ph sz="half" idx="2"/>
          </p:nvPr>
        </p:nvSpPr>
        <p:spPr/>
        <p:txBody>
          <a:bodyPr/>
          <a:lstStyle/>
          <a:p>
            <a:r>
              <a:rPr lang="en-US" dirty="0" smtClean="0">
                <a:solidFill>
                  <a:schemeClr val="tx1">
                    <a:lumMod val="95000"/>
                    <a:lumOff val="5000"/>
                  </a:schemeClr>
                </a:solidFill>
              </a:rPr>
              <a:t>Task and process oriented</a:t>
            </a:r>
          </a:p>
          <a:p>
            <a:r>
              <a:rPr lang="en-US" dirty="0">
                <a:solidFill>
                  <a:schemeClr val="tx2">
                    <a:lumMod val="10000"/>
                  </a:schemeClr>
                </a:solidFill>
              </a:rPr>
              <a:t>Very careful and analytical</a:t>
            </a:r>
          </a:p>
          <a:p>
            <a:r>
              <a:rPr lang="en-US" dirty="0">
                <a:solidFill>
                  <a:schemeClr val="tx2">
                    <a:lumMod val="10000"/>
                  </a:schemeClr>
                </a:solidFill>
              </a:rPr>
              <a:t>Follow through on projects</a:t>
            </a:r>
          </a:p>
          <a:p>
            <a:r>
              <a:rPr lang="en-US" dirty="0">
                <a:solidFill>
                  <a:schemeClr val="tx2">
                    <a:lumMod val="10000"/>
                  </a:schemeClr>
                </a:solidFill>
              </a:rPr>
              <a:t>Can work </a:t>
            </a:r>
            <a:r>
              <a:rPr lang="en-US" dirty="0" smtClean="0">
                <a:solidFill>
                  <a:schemeClr val="tx2">
                    <a:lumMod val="10000"/>
                  </a:schemeClr>
                </a:solidFill>
              </a:rPr>
              <a:t>independently</a:t>
            </a:r>
          </a:p>
          <a:p>
            <a:r>
              <a:rPr lang="en-US" dirty="0" smtClean="0">
                <a:solidFill>
                  <a:schemeClr val="tx2">
                    <a:lumMod val="10000"/>
                  </a:schemeClr>
                </a:solidFill>
              </a:rPr>
              <a:t>Always prepared and organized</a:t>
            </a:r>
            <a:endParaRPr lang="en-US" dirty="0">
              <a:solidFill>
                <a:schemeClr val="tx2">
                  <a:lumMod val="10000"/>
                </a:schemeClr>
              </a:solidFill>
            </a:endParaRPr>
          </a:p>
        </p:txBody>
      </p:sp>
      <p:sp>
        <p:nvSpPr>
          <p:cNvPr id="5" name="Text Placeholder 4"/>
          <p:cNvSpPr>
            <a:spLocks noGrp="1"/>
          </p:cNvSpPr>
          <p:nvPr>
            <p:ph type="body" sz="quarter" idx="3"/>
          </p:nvPr>
        </p:nvSpPr>
        <p:spPr/>
        <p:txBody>
          <a:bodyPr/>
          <a:lstStyle/>
          <a:p>
            <a:r>
              <a:rPr lang="en-US" dirty="0" smtClean="0">
                <a:solidFill>
                  <a:schemeClr val="accent2">
                    <a:lumMod val="50000"/>
                  </a:schemeClr>
                </a:solidFill>
              </a:rPr>
              <a:t>Challenges</a:t>
            </a:r>
            <a:endParaRPr lang="en-US" dirty="0">
              <a:solidFill>
                <a:schemeClr val="accent2">
                  <a:lumMod val="50000"/>
                </a:schemeClr>
              </a:solidFill>
            </a:endParaRPr>
          </a:p>
        </p:txBody>
      </p:sp>
      <p:sp>
        <p:nvSpPr>
          <p:cNvPr id="6" name="Content Placeholder 5"/>
          <p:cNvSpPr>
            <a:spLocks noGrp="1"/>
          </p:cNvSpPr>
          <p:nvPr>
            <p:ph sz="quarter" idx="4"/>
          </p:nvPr>
        </p:nvSpPr>
        <p:spPr/>
        <p:txBody>
          <a:bodyPr/>
          <a:lstStyle/>
          <a:p>
            <a:r>
              <a:rPr lang="en-US" dirty="0">
                <a:solidFill>
                  <a:schemeClr val="tx2">
                    <a:lumMod val="10000"/>
                  </a:schemeClr>
                </a:solidFill>
              </a:rPr>
              <a:t>Can be uncooperative without control of their work</a:t>
            </a:r>
          </a:p>
          <a:p>
            <a:r>
              <a:rPr lang="en-US" dirty="0">
                <a:solidFill>
                  <a:schemeClr val="tx2">
                    <a:lumMod val="10000"/>
                  </a:schemeClr>
                </a:solidFill>
              </a:rPr>
              <a:t>Can move slowly paying attention to too much detail</a:t>
            </a:r>
          </a:p>
          <a:p>
            <a:r>
              <a:rPr lang="en-US" dirty="0">
                <a:solidFill>
                  <a:schemeClr val="tx2">
                    <a:lumMod val="10000"/>
                  </a:schemeClr>
                </a:solidFill>
              </a:rPr>
              <a:t>Very critical</a:t>
            </a:r>
          </a:p>
          <a:p>
            <a:r>
              <a:rPr lang="en-US" dirty="0">
                <a:solidFill>
                  <a:schemeClr val="tx2">
                    <a:lumMod val="10000"/>
                  </a:schemeClr>
                </a:solidFill>
              </a:rPr>
              <a:t>Don’t like changes</a:t>
            </a:r>
          </a:p>
        </p:txBody>
      </p:sp>
    </p:spTree>
    <p:extLst>
      <p:ext uri="{BB962C8B-B14F-4D97-AF65-F5344CB8AC3E}">
        <p14:creationId xmlns:p14="http://schemas.microsoft.com/office/powerpoint/2010/main" val="349904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rPr>
              <a:t>            </a:t>
            </a:r>
            <a:r>
              <a:rPr lang="en-US" sz="5400" u="sng" dirty="0" smtClean="0">
                <a:solidFill>
                  <a:schemeClr val="accent2">
                    <a:lumMod val="50000"/>
                  </a:schemeClr>
                </a:solidFill>
              </a:rPr>
              <a:t>The </a:t>
            </a:r>
            <a:r>
              <a:rPr lang="en-US" sz="5400" u="sng" dirty="0">
                <a:solidFill>
                  <a:schemeClr val="accent2">
                    <a:lumMod val="50000"/>
                  </a:schemeClr>
                </a:solidFill>
              </a:rPr>
              <a:t>Amiable</a:t>
            </a:r>
            <a:endParaRPr lang="en-US" sz="5400" u="sng" dirty="0"/>
          </a:p>
        </p:txBody>
      </p:sp>
      <p:sp>
        <p:nvSpPr>
          <p:cNvPr id="3" name="Text Placeholder 2"/>
          <p:cNvSpPr>
            <a:spLocks noGrp="1"/>
          </p:cNvSpPr>
          <p:nvPr>
            <p:ph type="body" idx="1"/>
          </p:nvPr>
        </p:nvSpPr>
        <p:spPr/>
        <p:txBody>
          <a:bodyPr/>
          <a:lstStyle/>
          <a:p>
            <a:r>
              <a:rPr lang="en-US" dirty="0" smtClean="0">
                <a:solidFill>
                  <a:schemeClr val="accent2">
                    <a:lumMod val="50000"/>
                  </a:schemeClr>
                </a:solidFill>
              </a:rPr>
              <a:t>Strengths</a:t>
            </a:r>
            <a:endParaRPr lang="en-US" dirty="0">
              <a:solidFill>
                <a:schemeClr val="accent2">
                  <a:lumMod val="50000"/>
                </a:schemeClr>
              </a:solidFill>
            </a:endParaRPr>
          </a:p>
        </p:txBody>
      </p:sp>
      <p:sp>
        <p:nvSpPr>
          <p:cNvPr id="4" name="Content Placeholder 3"/>
          <p:cNvSpPr>
            <a:spLocks noGrp="1"/>
          </p:cNvSpPr>
          <p:nvPr>
            <p:ph sz="half" idx="2"/>
          </p:nvPr>
        </p:nvSpPr>
        <p:spPr/>
        <p:txBody>
          <a:bodyPr/>
          <a:lstStyle/>
          <a:p>
            <a:r>
              <a:rPr lang="en-US" dirty="0" smtClean="0">
                <a:solidFill>
                  <a:schemeClr val="tx1">
                    <a:lumMod val="95000"/>
                    <a:lumOff val="5000"/>
                  </a:schemeClr>
                </a:solidFill>
              </a:rPr>
              <a:t>Work well in teams</a:t>
            </a:r>
          </a:p>
          <a:p>
            <a:r>
              <a:rPr lang="en-US" dirty="0" smtClean="0">
                <a:solidFill>
                  <a:schemeClr val="tx1">
                    <a:lumMod val="95000"/>
                    <a:lumOff val="5000"/>
                  </a:schemeClr>
                </a:solidFill>
              </a:rPr>
              <a:t>Very perceptive</a:t>
            </a:r>
          </a:p>
          <a:p>
            <a:r>
              <a:rPr lang="en-US" dirty="0" smtClean="0">
                <a:solidFill>
                  <a:schemeClr val="tx1">
                    <a:lumMod val="95000"/>
                    <a:lumOff val="5000"/>
                  </a:schemeClr>
                </a:solidFill>
              </a:rPr>
              <a:t>Very Dependable</a:t>
            </a:r>
          </a:p>
          <a:p>
            <a:r>
              <a:rPr lang="en-US" dirty="0" smtClean="0">
                <a:solidFill>
                  <a:schemeClr val="tx1">
                    <a:lumMod val="95000"/>
                    <a:lumOff val="5000"/>
                  </a:schemeClr>
                </a:solidFill>
              </a:rPr>
              <a:t>Good Listener</a:t>
            </a:r>
          </a:p>
          <a:p>
            <a:r>
              <a:rPr lang="en-US" dirty="0" smtClean="0">
                <a:solidFill>
                  <a:schemeClr val="tx1">
                    <a:lumMod val="95000"/>
                    <a:lumOff val="5000"/>
                  </a:schemeClr>
                </a:solidFill>
              </a:rPr>
              <a:t>Very Patient</a:t>
            </a:r>
            <a:endParaRPr lang="en-US" dirty="0">
              <a:solidFill>
                <a:schemeClr val="tx1">
                  <a:lumMod val="95000"/>
                  <a:lumOff val="5000"/>
                </a:schemeClr>
              </a:solidFill>
            </a:endParaRPr>
          </a:p>
        </p:txBody>
      </p:sp>
      <p:sp>
        <p:nvSpPr>
          <p:cNvPr id="5" name="Text Placeholder 4"/>
          <p:cNvSpPr>
            <a:spLocks noGrp="1"/>
          </p:cNvSpPr>
          <p:nvPr>
            <p:ph type="body" sz="quarter" idx="3"/>
          </p:nvPr>
        </p:nvSpPr>
        <p:spPr/>
        <p:txBody>
          <a:bodyPr/>
          <a:lstStyle/>
          <a:p>
            <a:r>
              <a:rPr lang="en-US" dirty="0" smtClean="0">
                <a:solidFill>
                  <a:schemeClr val="accent2">
                    <a:lumMod val="50000"/>
                  </a:schemeClr>
                </a:solidFill>
              </a:rPr>
              <a:t>Challenges</a:t>
            </a:r>
            <a:endParaRPr lang="en-US" dirty="0">
              <a:solidFill>
                <a:schemeClr val="accent2">
                  <a:lumMod val="50000"/>
                </a:schemeClr>
              </a:solidFill>
            </a:endParaRPr>
          </a:p>
        </p:txBody>
      </p:sp>
      <p:sp>
        <p:nvSpPr>
          <p:cNvPr id="6" name="Content Placeholder 5"/>
          <p:cNvSpPr>
            <a:spLocks noGrp="1"/>
          </p:cNvSpPr>
          <p:nvPr>
            <p:ph sz="quarter" idx="4"/>
          </p:nvPr>
        </p:nvSpPr>
        <p:spPr/>
        <p:txBody>
          <a:bodyPr/>
          <a:lstStyle/>
          <a:p>
            <a:r>
              <a:rPr lang="en-US" dirty="0" smtClean="0">
                <a:solidFill>
                  <a:schemeClr val="tx1">
                    <a:lumMod val="95000"/>
                    <a:lumOff val="5000"/>
                  </a:schemeClr>
                </a:solidFill>
              </a:rPr>
              <a:t>Can be affected by problems or conflict</a:t>
            </a:r>
          </a:p>
          <a:p>
            <a:r>
              <a:rPr lang="en-US" dirty="0" smtClean="0">
                <a:solidFill>
                  <a:schemeClr val="tx1">
                    <a:lumMod val="95000"/>
                    <a:lumOff val="5000"/>
                  </a:schemeClr>
                </a:solidFill>
              </a:rPr>
              <a:t>Can be indecisive or unsure of themselves</a:t>
            </a:r>
          </a:p>
          <a:p>
            <a:r>
              <a:rPr lang="en-US" dirty="0" smtClean="0">
                <a:solidFill>
                  <a:schemeClr val="tx1">
                    <a:lumMod val="95000"/>
                    <a:lumOff val="5000"/>
                  </a:schemeClr>
                </a:solidFill>
              </a:rPr>
              <a:t>Needs acceptance within the team</a:t>
            </a:r>
          </a:p>
          <a:p>
            <a:r>
              <a:rPr lang="en-US" dirty="0" smtClean="0">
                <a:solidFill>
                  <a:schemeClr val="tx1">
                    <a:lumMod val="95000"/>
                    <a:lumOff val="5000"/>
                  </a:schemeClr>
                </a:solidFill>
              </a:rPr>
              <a:t>Can appear to relaxed</a:t>
            </a:r>
          </a:p>
          <a:p>
            <a:endParaRPr lang="en-US" dirty="0"/>
          </a:p>
        </p:txBody>
      </p:sp>
    </p:spTree>
    <p:extLst>
      <p:ext uri="{BB962C8B-B14F-4D97-AF65-F5344CB8AC3E}">
        <p14:creationId xmlns:p14="http://schemas.microsoft.com/office/powerpoint/2010/main" val="132912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SOP-Template July 2017">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SOP-Template July 2017</Template>
  <TotalTime>325</TotalTime>
  <Words>1503</Words>
  <Application>Microsoft Office PowerPoint</Application>
  <PresentationFormat>Widescreen</PresentationFormat>
  <Paragraphs>184</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Garamond</vt:lpstr>
      <vt:lpstr>Powerpoint SOP-Template July 2017</vt:lpstr>
      <vt:lpstr>Communication Tools for Preceptors</vt:lpstr>
      <vt:lpstr>                   Objectives</vt:lpstr>
      <vt:lpstr>Types of Communication Styles</vt:lpstr>
      <vt:lpstr>          Communication Styles</vt:lpstr>
      <vt:lpstr>PowerPoint Presentation</vt:lpstr>
      <vt:lpstr>PowerPoint Presentation</vt:lpstr>
      <vt:lpstr>         The Driver</vt:lpstr>
      <vt:lpstr>          The Analytic</vt:lpstr>
      <vt:lpstr>            The Amiable</vt:lpstr>
      <vt:lpstr>        The Expressive</vt:lpstr>
      <vt:lpstr>Speaking the Student Communication Style for Understanding</vt:lpstr>
      <vt:lpstr>Communicating with a Driver</vt:lpstr>
      <vt:lpstr>Communicating with an Analytic</vt:lpstr>
      <vt:lpstr>Communicating with an Amiable</vt:lpstr>
      <vt:lpstr>Communicating with an Expressive</vt:lpstr>
      <vt:lpstr>Providing Effective Feedback</vt:lpstr>
      <vt:lpstr>Feedback vs. Evaluation</vt:lpstr>
      <vt:lpstr>Positive ,Negative and Lack of Feedback</vt:lpstr>
      <vt:lpstr>Why is Positive Feedback Important?</vt:lpstr>
      <vt:lpstr>Why is Negative and Lack of Feedback Unpredictable?</vt:lpstr>
      <vt:lpstr>“The most common type of feedback provided by preceptors is that of withholding feedback, and that is what students dislike the most.”</vt:lpstr>
      <vt:lpstr>Approaches to Providing Successful Feedback</vt:lpstr>
      <vt:lpstr>Feedback Sandwich</vt:lpstr>
      <vt:lpstr>Pendleton Four-Step Model</vt:lpstr>
      <vt:lpstr>Key Recommendations for Effective Feedback</vt:lpstr>
      <vt:lpstr>Feedback Recommendations</vt:lpstr>
      <vt:lpstr>           Preceptor Pearls</vt:lpstr>
      <vt:lpstr>Tools for Success</vt:lpstr>
      <vt:lpstr>Tools for Success</vt:lpstr>
      <vt:lpstr>Tools for Success</vt:lpstr>
      <vt:lpstr>References</vt:lpstr>
    </vt:vector>
  </TitlesOfParts>
  <Company>Notre Dame of Maryland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dc:title>
  <dc:creator>Moore, Sherry</dc:creator>
  <cp:lastModifiedBy>nculhane</cp:lastModifiedBy>
  <cp:revision>28</cp:revision>
  <dcterms:created xsi:type="dcterms:W3CDTF">2016-07-11T15:03:41Z</dcterms:created>
  <dcterms:modified xsi:type="dcterms:W3CDTF">2019-01-23T22:31:14Z</dcterms:modified>
</cp:coreProperties>
</file>